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6" r:id="rId2"/>
  </p:sldMasterIdLst>
  <p:sldIdLst>
    <p:sldId id="642" r:id="rId3"/>
    <p:sldId id="643" r:id="rId4"/>
    <p:sldId id="257" r:id="rId5"/>
    <p:sldId id="593" r:id="rId6"/>
    <p:sldId id="264" r:id="rId7"/>
    <p:sldId id="2147375367" r:id="rId8"/>
    <p:sldId id="266" r:id="rId9"/>
    <p:sldId id="262" r:id="rId10"/>
    <p:sldId id="644"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66" y="6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C00490-7501-44CC-BC8D-FABA075E5BB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F4BEFD-C01B-45F0-A01A-92EC2E68D6B1}">
      <dgm:prSet/>
      <dgm:spPr/>
      <dgm:t>
        <a:bodyPr/>
        <a:lstStyle/>
        <a:p>
          <a:r>
            <a:rPr lang="en-US"/>
            <a:t>A chatbot is a software application used to conduct conversations.</a:t>
          </a:r>
        </a:p>
      </dgm:t>
    </dgm:pt>
    <dgm:pt modelId="{ACA1FB3D-A047-4F29-8514-F60198E018FC}" type="parTrans" cxnId="{776F4DA9-3518-4611-82E6-83CEE9297C46}">
      <dgm:prSet/>
      <dgm:spPr/>
      <dgm:t>
        <a:bodyPr/>
        <a:lstStyle/>
        <a:p>
          <a:endParaRPr lang="en-US"/>
        </a:p>
      </dgm:t>
    </dgm:pt>
    <dgm:pt modelId="{60C1D341-AA5E-49C5-A4BB-33770B563738}" type="sibTrans" cxnId="{776F4DA9-3518-4611-82E6-83CEE9297C46}">
      <dgm:prSet/>
      <dgm:spPr/>
      <dgm:t>
        <a:bodyPr/>
        <a:lstStyle/>
        <a:p>
          <a:endParaRPr lang="en-US"/>
        </a:p>
      </dgm:t>
    </dgm:pt>
    <dgm:pt modelId="{7860F89C-873E-4622-9CB3-2A4ED648B988}">
      <dgm:prSet/>
      <dgm:spPr/>
      <dgm:t>
        <a:bodyPr/>
        <a:lstStyle/>
        <a:p>
          <a:r>
            <a:rPr lang="en-US"/>
            <a:t>It mimics human conversational abilities using Natural Language Processing (NLP).</a:t>
          </a:r>
        </a:p>
      </dgm:t>
    </dgm:pt>
    <dgm:pt modelId="{BABA5515-EE3E-44E0-B81A-6DB6FAB7A287}" type="parTrans" cxnId="{B31A5C6E-C6DE-4B14-BCF0-3C61CBE83ED2}">
      <dgm:prSet/>
      <dgm:spPr/>
      <dgm:t>
        <a:bodyPr/>
        <a:lstStyle/>
        <a:p>
          <a:endParaRPr lang="en-US"/>
        </a:p>
      </dgm:t>
    </dgm:pt>
    <dgm:pt modelId="{2B09FCBB-1430-4E4D-A22D-004F9D3D1F20}" type="sibTrans" cxnId="{B31A5C6E-C6DE-4B14-BCF0-3C61CBE83ED2}">
      <dgm:prSet/>
      <dgm:spPr/>
      <dgm:t>
        <a:bodyPr/>
        <a:lstStyle/>
        <a:p>
          <a:endParaRPr lang="en-US"/>
        </a:p>
      </dgm:t>
    </dgm:pt>
    <dgm:pt modelId="{FD8AF82B-6F8B-4929-8643-AAE62787426E}">
      <dgm:prSet/>
      <dgm:spPr/>
      <dgm:t>
        <a:bodyPr/>
        <a:lstStyle/>
        <a:p>
          <a:r>
            <a:rPr lang="en-US"/>
            <a:t>Modern chatbots leverage LLMs like GPT-4 and frameworks such as LangChain to generate responses.</a:t>
          </a:r>
        </a:p>
      </dgm:t>
    </dgm:pt>
    <dgm:pt modelId="{952F4680-B495-46C1-943E-846727F7187E}" type="parTrans" cxnId="{2F078B96-E0E9-4ECE-A90C-312D00DF7953}">
      <dgm:prSet/>
      <dgm:spPr/>
      <dgm:t>
        <a:bodyPr/>
        <a:lstStyle/>
        <a:p>
          <a:endParaRPr lang="en-US"/>
        </a:p>
      </dgm:t>
    </dgm:pt>
    <dgm:pt modelId="{8A913F83-F84B-4815-98AC-D5E20E5A34CC}" type="sibTrans" cxnId="{2F078B96-E0E9-4ECE-A90C-312D00DF7953}">
      <dgm:prSet/>
      <dgm:spPr/>
      <dgm:t>
        <a:bodyPr/>
        <a:lstStyle/>
        <a:p>
          <a:endParaRPr lang="en-US"/>
        </a:p>
      </dgm:t>
    </dgm:pt>
    <dgm:pt modelId="{B0014C05-1C90-47E8-ABDC-A65EDEB2D068}">
      <dgm:prSet/>
      <dgm:spPr/>
      <dgm:t>
        <a:bodyPr/>
        <a:lstStyle/>
        <a:p>
          <a:r>
            <a:rPr lang="en-US"/>
            <a:t>Our chatbot will integrate with OpenAI's API to generate natural language responses.</a:t>
          </a:r>
        </a:p>
      </dgm:t>
    </dgm:pt>
    <dgm:pt modelId="{3FBB7326-5992-47A5-B9DB-3AA9CF8D4852}" type="parTrans" cxnId="{EF69712F-FBDF-4AB4-863D-B09C76A13ED2}">
      <dgm:prSet/>
      <dgm:spPr/>
      <dgm:t>
        <a:bodyPr/>
        <a:lstStyle/>
        <a:p>
          <a:endParaRPr lang="en-US"/>
        </a:p>
      </dgm:t>
    </dgm:pt>
    <dgm:pt modelId="{507F1D7F-4C8E-4826-8869-B194844FAD45}" type="sibTrans" cxnId="{EF69712F-FBDF-4AB4-863D-B09C76A13ED2}">
      <dgm:prSet/>
      <dgm:spPr/>
      <dgm:t>
        <a:bodyPr/>
        <a:lstStyle/>
        <a:p>
          <a:endParaRPr lang="en-US"/>
        </a:p>
      </dgm:t>
    </dgm:pt>
    <dgm:pt modelId="{3C572493-C967-4554-AAE0-2F490A7C1F71}" type="pres">
      <dgm:prSet presAssocID="{E3C00490-7501-44CC-BC8D-FABA075E5BB2}" presName="root" presStyleCnt="0">
        <dgm:presLayoutVars>
          <dgm:dir/>
          <dgm:resizeHandles val="exact"/>
        </dgm:presLayoutVars>
      </dgm:prSet>
      <dgm:spPr/>
    </dgm:pt>
    <dgm:pt modelId="{CD8FD352-2850-49E6-9A16-4A6C1A003077}" type="pres">
      <dgm:prSet presAssocID="{96F4BEFD-C01B-45F0-A01A-92EC2E68D6B1}" presName="compNode" presStyleCnt="0"/>
      <dgm:spPr/>
    </dgm:pt>
    <dgm:pt modelId="{0E3E47FE-1ABE-451F-B5F6-6AA1E452E524}" type="pres">
      <dgm:prSet presAssocID="{96F4BEFD-C01B-45F0-A01A-92EC2E68D6B1}" presName="bgRect" presStyleLbl="bgShp" presStyleIdx="0" presStyleCnt="4"/>
      <dgm:spPr/>
    </dgm:pt>
    <dgm:pt modelId="{75343951-B066-4FF4-8F5C-9FCBC7048499}" type="pres">
      <dgm:prSet presAssocID="{96F4BEFD-C01B-45F0-A01A-92EC2E68D6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4ED1853F-CD4E-4FDE-A1B6-D657E194F0E7}" type="pres">
      <dgm:prSet presAssocID="{96F4BEFD-C01B-45F0-A01A-92EC2E68D6B1}" presName="spaceRect" presStyleCnt="0"/>
      <dgm:spPr/>
    </dgm:pt>
    <dgm:pt modelId="{A6C360D9-66A2-4918-A1CC-367E57102BFC}" type="pres">
      <dgm:prSet presAssocID="{96F4BEFD-C01B-45F0-A01A-92EC2E68D6B1}" presName="parTx" presStyleLbl="revTx" presStyleIdx="0" presStyleCnt="4">
        <dgm:presLayoutVars>
          <dgm:chMax val="0"/>
          <dgm:chPref val="0"/>
        </dgm:presLayoutVars>
      </dgm:prSet>
      <dgm:spPr/>
    </dgm:pt>
    <dgm:pt modelId="{2D1E179E-530B-4C6C-90F2-1DCDBC65633D}" type="pres">
      <dgm:prSet presAssocID="{60C1D341-AA5E-49C5-A4BB-33770B563738}" presName="sibTrans" presStyleCnt="0"/>
      <dgm:spPr/>
    </dgm:pt>
    <dgm:pt modelId="{5F273632-9CE4-47F3-AECA-4CF8522DC37B}" type="pres">
      <dgm:prSet presAssocID="{7860F89C-873E-4622-9CB3-2A4ED648B988}" presName="compNode" presStyleCnt="0"/>
      <dgm:spPr/>
    </dgm:pt>
    <dgm:pt modelId="{F160CBF2-F179-4590-8966-DE4C4475E856}" type="pres">
      <dgm:prSet presAssocID="{7860F89C-873E-4622-9CB3-2A4ED648B988}" presName="bgRect" presStyleLbl="bgShp" presStyleIdx="1" presStyleCnt="4"/>
      <dgm:spPr/>
    </dgm:pt>
    <dgm:pt modelId="{2C9C72E9-D086-4559-B03A-7DBB668CD4D4}" type="pres">
      <dgm:prSet presAssocID="{7860F89C-873E-4622-9CB3-2A4ED648B98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8F7AEAA-E4A2-4D50-B8DB-3676384A524A}" type="pres">
      <dgm:prSet presAssocID="{7860F89C-873E-4622-9CB3-2A4ED648B988}" presName="spaceRect" presStyleCnt="0"/>
      <dgm:spPr/>
    </dgm:pt>
    <dgm:pt modelId="{A907E46B-5752-4240-A2FD-CCEB06A1517A}" type="pres">
      <dgm:prSet presAssocID="{7860F89C-873E-4622-9CB3-2A4ED648B988}" presName="parTx" presStyleLbl="revTx" presStyleIdx="1" presStyleCnt="4">
        <dgm:presLayoutVars>
          <dgm:chMax val="0"/>
          <dgm:chPref val="0"/>
        </dgm:presLayoutVars>
      </dgm:prSet>
      <dgm:spPr/>
    </dgm:pt>
    <dgm:pt modelId="{B18892C6-0C31-4733-B109-1F55C1732A0B}" type="pres">
      <dgm:prSet presAssocID="{2B09FCBB-1430-4E4D-A22D-004F9D3D1F20}" presName="sibTrans" presStyleCnt="0"/>
      <dgm:spPr/>
    </dgm:pt>
    <dgm:pt modelId="{7580A5E0-58C2-4C99-9612-FFE76A807E7E}" type="pres">
      <dgm:prSet presAssocID="{FD8AF82B-6F8B-4929-8643-AAE62787426E}" presName="compNode" presStyleCnt="0"/>
      <dgm:spPr/>
    </dgm:pt>
    <dgm:pt modelId="{DD347694-EE12-453E-AFC1-84459F119975}" type="pres">
      <dgm:prSet presAssocID="{FD8AF82B-6F8B-4929-8643-AAE62787426E}" presName="bgRect" presStyleLbl="bgShp" presStyleIdx="2" presStyleCnt="4"/>
      <dgm:spPr/>
    </dgm:pt>
    <dgm:pt modelId="{CF1C947F-8704-4A37-AEF6-ECA0C2DBE31E}" type="pres">
      <dgm:prSet presAssocID="{FD8AF82B-6F8B-4929-8643-AAE6278742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ch"/>
        </a:ext>
      </dgm:extLst>
    </dgm:pt>
    <dgm:pt modelId="{81C91AEC-8514-4D21-9D63-54ED7293F9B1}" type="pres">
      <dgm:prSet presAssocID="{FD8AF82B-6F8B-4929-8643-AAE62787426E}" presName="spaceRect" presStyleCnt="0"/>
      <dgm:spPr/>
    </dgm:pt>
    <dgm:pt modelId="{0102620D-9E9B-427E-8201-BD86A1088EBD}" type="pres">
      <dgm:prSet presAssocID="{FD8AF82B-6F8B-4929-8643-AAE62787426E}" presName="parTx" presStyleLbl="revTx" presStyleIdx="2" presStyleCnt="4">
        <dgm:presLayoutVars>
          <dgm:chMax val="0"/>
          <dgm:chPref val="0"/>
        </dgm:presLayoutVars>
      </dgm:prSet>
      <dgm:spPr/>
    </dgm:pt>
    <dgm:pt modelId="{C93AB103-D8BD-441C-BA6E-DB1EBB52AB1A}" type="pres">
      <dgm:prSet presAssocID="{8A913F83-F84B-4815-98AC-D5E20E5A34CC}" presName="sibTrans" presStyleCnt="0"/>
      <dgm:spPr/>
    </dgm:pt>
    <dgm:pt modelId="{610727EE-0DA7-4758-9FA7-73D62F84A859}" type="pres">
      <dgm:prSet presAssocID="{B0014C05-1C90-47E8-ABDC-A65EDEB2D068}" presName="compNode" presStyleCnt="0"/>
      <dgm:spPr/>
    </dgm:pt>
    <dgm:pt modelId="{542A215A-950E-4718-9C7E-DCF225E90350}" type="pres">
      <dgm:prSet presAssocID="{B0014C05-1C90-47E8-ABDC-A65EDEB2D068}" presName="bgRect" presStyleLbl="bgShp" presStyleIdx="3" presStyleCnt="4"/>
      <dgm:spPr/>
    </dgm:pt>
    <dgm:pt modelId="{DD7D57C5-5A6E-42BE-8D96-5133D4537D95}" type="pres">
      <dgm:prSet presAssocID="{B0014C05-1C90-47E8-ABDC-A65EDEB2D0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53FC6DC0-0BEE-442E-9D94-68D8DBF8214E}" type="pres">
      <dgm:prSet presAssocID="{B0014C05-1C90-47E8-ABDC-A65EDEB2D068}" presName="spaceRect" presStyleCnt="0"/>
      <dgm:spPr/>
    </dgm:pt>
    <dgm:pt modelId="{6C98EDD2-7935-4548-A869-9AD5F4454F36}" type="pres">
      <dgm:prSet presAssocID="{B0014C05-1C90-47E8-ABDC-A65EDEB2D068}" presName="parTx" presStyleLbl="revTx" presStyleIdx="3" presStyleCnt="4">
        <dgm:presLayoutVars>
          <dgm:chMax val="0"/>
          <dgm:chPref val="0"/>
        </dgm:presLayoutVars>
      </dgm:prSet>
      <dgm:spPr/>
    </dgm:pt>
  </dgm:ptLst>
  <dgm:cxnLst>
    <dgm:cxn modelId="{8496DF0C-1D9B-439D-986A-07BD25293CE4}" type="presOf" srcId="{E3C00490-7501-44CC-BC8D-FABA075E5BB2}" destId="{3C572493-C967-4554-AAE0-2F490A7C1F71}" srcOrd="0" destOrd="0" presId="urn:microsoft.com/office/officeart/2018/2/layout/IconVerticalSolidList"/>
    <dgm:cxn modelId="{EF69712F-FBDF-4AB4-863D-B09C76A13ED2}" srcId="{E3C00490-7501-44CC-BC8D-FABA075E5BB2}" destId="{B0014C05-1C90-47E8-ABDC-A65EDEB2D068}" srcOrd="3" destOrd="0" parTransId="{3FBB7326-5992-47A5-B9DB-3AA9CF8D4852}" sibTransId="{507F1D7F-4C8E-4826-8869-B194844FAD45}"/>
    <dgm:cxn modelId="{E73AA537-61C7-4101-82F5-D6D60C353E82}" type="presOf" srcId="{B0014C05-1C90-47E8-ABDC-A65EDEB2D068}" destId="{6C98EDD2-7935-4548-A869-9AD5F4454F36}" srcOrd="0" destOrd="0" presId="urn:microsoft.com/office/officeart/2018/2/layout/IconVerticalSolidList"/>
    <dgm:cxn modelId="{D6E07649-B7E1-47D2-825E-1623746B72E4}" type="presOf" srcId="{7860F89C-873E-4622-9CB3-2A4ED648B988}" destId="{A907E46B-5752-4240-A2FD-CCEB06A1517A}" srcOrd="0" destOrd="0" presId="urn:microsoft.com/office/officeart/2018/2/layout/IconVerticalSolidList"/>
    <dgm:cxn modelId="{B31A5C6E-C6DE-4B14-BCF0-3C61CBE83ED2}" srcId="{E3C00490-7501-44CC-BC8D-FABA075E5BB2}" destId="{7860F89C-873E-4622-9CB3-2A4ED648B988}" srcOrd="1" destOrd="0" parTransId="{BABA5515-EE3E-44E0-B81A-6DB6FAB7A287}" sibTransId="{2B09FCBB-1430-4E4D-A22D-004F9D3D1F20}"/>
    <dgm:cxn modelId="{2F078B96-E0E9-4ECE-A90C-312D00DF7953}" srcId="{E3C00490-7501-44CC-BC8D-FABA075E5BB2}" destId="{FD8AF82B-6F8B-4929-8643-AAE62787426E}" srcOrd="2" destOrd="0" parTransId="{952F4680-B495-46C1-943E-846727F7187E}" sibTransId="{8A913F83-F84B-4815-98AC-D5E20E5A34CC}"/>
    <dgm:cxn modelId="{776F4DA9-3518-4611-82E6-83CEE9297C46}" srcId="{E3C00490-7501-44CC-BC8D-FABA075E5BB2}" destId="{96F4BEFD-C01B-45F0-A01A-92EC2E68D6B1}" srcOrd="0" destOrd="0" parTransId="{ACA1FB3D-A047-4F29-8514-F60198E018FC}" sibTransId="{60C1D341-AA5E-49C5-A4BB-33770B563738}"/>
    <dgm:cxn modelId="{9EE328B8-B98F-430D-A75C-CB9FF43A6D76}" type="presOf" srcId="{FD8AF82B-6F8B-4929-8643-AAE62787426E}" destId="{0102620D-9E9B-427E-8201-BD86A1088EBD}" srcOrd="0" destOrd="0" presId="urn:microsoft.com/office/officeart/2018/2/layout/IconVerticalSolidList"/>
    <dgm:cxn modelId="{BF1AEDDE-FB09-447E-8563-3ABC18519124}" type="presOf" srcId="{96F4BEFD-C01B-45F0-A01A-92EC2E68D6B1}" destId="{A6C360D9-66A2-4918-A1CC-367E57102BFC}" srcOrd="0" destOrd="0" presId="urn:microsoft.com/office/officeart/2018/2/layout/IconVerticalSolidList"/>
    <dgm:cxn modelId="{3E1CB2D7-25C2-47C9-90E7-D08ECCCED3A3}" type="presParOf" srcId="{3C572493-C967-4554-AAE0-2F490A7C1F71}" destId="{CD8FD352-2850-49E6-9A16-4A6C1A003077}" srcOrd="0" destOrd="0" presId="urn:microsoft.com/office/officeart/2018/2/layout/IconVerticalSolidList"/>
    <dgm:cxn modelId="{9D4B4D98-AD86-4DE9-9CB7-01571C653F3C}" type="presParOf" srcId="{CD8FD352-2850-49E6-9A16-4A6C1A003077}" destId="{0E3E47FE-1ABE-451F-B5F6-6AA1E452E524}" srcOrd="0" destOrd="0" presId="urn:microsoft.com/office/officeart/2018/2/layout/IconVerticalSolidList"/>
    <dgm:cxn modelId="{E930C7C1-374E-4A3B-838B-5E9B8E7CC6FD}" type="presParOf" srcId="{CD8FD352-2850-49E6-9A16-4A6C1A003077}" destId="{75343951-B066-4FF4-8F5C-9FCBC7048499}" srcOrd="1" destOrd="0" presId="urn:microsoft.com/office/officeart/2018/2/layout/IconVerticalSolidList"/>
    <dgm:cxn modelId="{0DFAF191-38AC-4BEE-8ABC-246138AADFAB}" type="presParOf" srcId="{CD8FD352-2850-49E6-9A16-4A6C1A003077}" destId="{4ED1853F-CD4E-4FDE-A1B6-D657E194F0E7}" srcOrd="2" destOrd="0" presId="urn:microsoft.com/office/officeart/2018/2/layout/IconVerticalSolidList"/>
    <dgm:cxn modelId="{8C73ABFE-1F34-4237-8A94-C24A6ABAEB37}" type="presParOf" srcId="{CD8FD352-2850-49E6-9A16-4A6C1A003077}" destId="{A6C360D9-66A2-4918-A1CC-367E57102BFC}" srcOrd="3" destOrd="0" presId="urn:microsoft.com/office/officeart/2018/2/layout/IconVerticalSolidList"/>
    <dgm:cxn modelId="{6CB61C5D-703A-4854-B248-663AE783CA2A}" type="presParOf" srcId="{3C572493-C967-4554-AAE0-2F490A7C1F71}" destId="{2D1E179E-530B-4C6C-90F2-1DCDBC65633D}" srcOrd="1" destOrd="0" presId="urn:microsoft.com/office/officeart/2018/2/layout/IconVerticalSolidList"/>
    <dgm:cxn modelId="{A851EFA5-D9CE-4E80-8F55-23505B3B321F}" type="presParOf" srcId="{3C572493-C967-4554-AAE0-2F490A7C1F71}" destId="{5F273632-9CE4-47F3-AECA-4CF8522DC37B}" srcOrd="2" destOrd="0" presId="urn:microsoft.com/office/officeart/2018/2/layout/IconVerticalSolidList"/>
    <dgm:cxn modelId="{AE7702BA-6708-4818-864F-7577C4D04477}" type="presParOf" srcId="{5F273632-9CE4-47F3-AECA-4CF8522DC37B}" destId="{F160CBF2-F179-4590-8966-DE4C4475E856}" srcOrd="0" destOrd="0" presId="urn:microsoft.com/office/officeart/2018/2/layout/IconVerticalSolidList"/>
    <dgm:cxn modelId="{8B300873-0A96-4A54-AF41-2D4388C20DBB}" type="presParOf" srcId="{5F273632-9CE4-47F3-AECA-4CF8522DC37B}" destId="{2C9C72E9-D086-4559-B03A-7DBB668CD4D4}" srcOrd="1" destOrd="0" presId="urn:microsoft.com/office/officeart/2018/2/layout/IconVerticalSolidList"/>
    <dgm:cxn modelId="{F96084A5-B770-40FF-B55D-EA9D78B0A0F8}" type="presParOf" srcId="{5F273632-9CE4-47F3-AECA-4CF8522DC37B}" destId="{28F7AEAA-E4A2-4D50-B8DB-3676384A524A}" srcOrd="2" destOrd="0" presId="urn:microsoft.com/office/officeart/2018/2/layout/IconVerticalSolidList"/>
    <dgm:cxn modelId="{61AC3EF0-4331-4371-AFD6-54BF10770E64}" type="presParOf" srcId="{5F273632-9CE4-47F3-AECA-4CF8522DC37B}" destId="{A907E46B-5752-4240-A2FD-CCEB06A1517A}" srcOrd="3" destOrd="0" presId="urn:microsoft.com/office/officeart/2018/2/layout/IconVerticalSolidList"/>
    <dgm:cxn modelId="{E34F45BF-A239-490E-B64C-F58CD7BF1CC6}" type="presParOf" srcId="{3C572493-C967-4554-AAE0-2F490A7C1F71}" destId="{B18892C6-0C31-4733-B109-1F55C1732A0B}" srcOrd="3" destOrd="0" presId="urn:microsoft.com/office/officeart/2018/2/layout/IconVerticalSolidList"/>
    <dgm:cxn modelId="{03AB874C-91E8-434F-9C70-119ABA2AF6A9}" type="presParOf" srcId="{3C572493-C967-4554-AAE0-2F490A7C1F71}" destId="{7580A5E0-58C2-4C99-9612-FFE76A807E7E}" srcOrd="4" destOrd="0" presId="urn:microsoft.com/office/officeart/2018/2/layout/IconVerticalSolidList"/>
    <dgm:cxn modelId="{2BC17E6C-F93F-49CA-828C-FEEF3C78C64A}" type="presParOf" srcId="{7580A5E0-58C2-4C99-9612-FFE76A807E7E}" destId="{DD347694-EE12-453E-AFC1-84459F119975}" srcOrd="0" destOrd="0" presId="urn:microsoft.com/office/officeart/2018/2/layout/IconVerticalSolidList"/>
    <dgm:cxn modelId="{949317C3-57B3-4F54-A3B4-6C3C9552B3C5}" type="presParOf" srcId="{7580A5E0-58C2-4C99-9612-FFE76A807E7E}" destId="{CF1C947F-8704-4A37-AEF6-ECA0C2DBE31E}" srcOrd="1" destOrd="0" presId="urn:microsoft.com/office/officeart/2018/2/layout/IconVerticalSolidList"/>
    <dgm:cxn modelId="{7ECA2A12-0995-4C9A-B4D1-FF99D9A9FFC4}" type="presParOf" srcId="{7580A5E0-58C2-4C99-9612-FFE76A807E7E}" destId="{81C91AEC-8514-4D21-9D63-54ED7293F9B1}" srcOrd="2" destOrd="0" presId="urn:microsoft.com/office/officeart/2018/2/layout/IconVerticalSolidList"/>
    <dgm:cxn modelId="{DFA1DDF2-77FF-4FBD-8DFB-24BEC0E6BFE9}" type="presParOf" srcId="{7580A5E0-58C2-4C99-9612-FFE76A807E7E}" destId="{0102620D-9E9B-427E-8201-BD86A1088EBD}" srcOrd="3" destOrd="0" presId="urn:microsoft.com/office/officeart/2018/2/layout/IconVerticalSolidList"/>
    <dgm:cxn modelId="{1E9040E3-EB5F-45A1-A0CC-B81343ADC8EC}" type="presParOf" srcId="{3C572493-C967-4554-AAE0-2F490A7C1F71}" destId="{C93AB103-D8BD-441C-BA6E-DB1EBB52AB1A}" srcOrd="5" destOrd="0" presId="urn:microsoft.com/office/officeart/2018/2/layout/IconVerticalSolidList"/>
    <dgm:cxn modelId="{6FB83C8B-0D40-4979-BBE8-5D9C33B1BBB2}" type="presParOf" srcId="{3C572493-C967-4554-AAE0-2F490A7C1F71}" destId="{610727EE-0DA7-4758-9FA7-73D62F84A859}" srcOrd="6" destOrd="0" presId="urn:microsoft.com/office/officeart/2018/2/layout/IconVerticalSolidList"/>
    <dgm:cxn modelId="{650BDAC8-E643-4EF9-9F1A-4DA47898843F}" type="presParOf" srcId="{610727EE-0DA7-4758-9FA7-73D62F84A859}" destId="{542A215A-950E-4718-9C7E-DCF225E90350}" srcOrd="0" destOrd="0" presId="urn:microsoft.com/office/officeart/2018/2/layout/IconVerticalSolidList"/>
    <dgm:cxn modelId="{B5597939-E896-4263-8631-85D2F06AB16C}" type="presParOf" srcId="{610727EE-0DA7-4758-9FA7-73D62F84A859}" destId="{DD7D57C5-5A6E-42BE-8D96-5133D4537D95}" srcOrd="1" destOrd="0" presId="urn:microsoft.com/office/officeart/2018/2/layout/IconVerticalSolidList"/>
    <dgm:cxn modelId="{929AD797-7D48-4CE9-AA5A-F63E4A1A3AAA}" type="presParOf" srcId="{610727EE-0DA7-4758-9FA7-73D62F84A859}" destId="{53FC6DC0-0BEE-442E-9D94-68D8DBF8214E}" srcOrd="2" destOrd="0" presId="urn:microsoft.com/office/officeart/2018/2/layout/IconVerticalSolidList"/>
    <dgm:cxn modelId="{698AD2B1-ACC0-4662-96D2-8B89246D63AF}" type="presParOf" srcId="{610727EE-0DA7-4758-9FA7-73D62F84A859}" destId="{6C98EDD2-7935-4548-A869-9AD5F4454F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0FFFBD-180B-46D7-8D73-15C9C92D820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45E8353-82A3-4279-AE7B-6C9CCC3F266F}">
      <dgm:prSet/>
      <dgm:spPr/>
      <dgm:t>
        <a:bodyPr/>
        <a:lstStyle/>
        <a:p>
          <a:pPr>
            <a:lnSpc>
              <a:spcPct val="100000"/>
            </a:lnSpc>
          </a:pPr>
          <a:r>
            <a:rPr lang="en-US" dirty="0"/>
            <a:t>Artificial intelligence systems that can create new content, such as text, images, music, and more, based on the data they have been trained on. These systems learn patterns from the input data and use this knowledge to generate new, similar, and often novel data.</a:t>
          </a:r>
        </a:p>
      </dgm:t>
    </dgm:pt>
    <dgm:pt modelId="{BF0C7695-1A37-4B55-9258-F564017C9F1C}" type="parTrans" cxnId="{C1DE555C-5612-4446-85A2-049286010150}">
      <dgm:prSet/>
      <dgm:spPr/>
      <dgm:t>
        <a:bodyPr/>
        <a:lstStyle/>
        <a:p>
          <a:endParaRPr lang="en-US"/>
        </a:p>
      </dgm:t>
    </dgm:pt>
    <dgm:pt modelId="{89FA6E46-6462-4E30-B1B1-A33651BFA106}" type="sibTrans" cxnId="{C1DE555C-5612-4446-85A2-049286010150}">
      <dgm:prSet/>
      <dgm:spPr/>
      <dgm:t>
        <a:bodyPr/>
        <a:lstStyle/>
        <a:p>
          <a:endParaRPr lang="en-US"/>
        </a:p>
      </dgm:t>
    </dgm:pt>
    <dgm:pt modelId="{F02F1E7B-7355-4969-8D3C-E7ECB64D45D3}">
      <dgm:prSet/>
      <dgm:spPr/>
      <dgm:t>
        <a:bodyPr/>
        <a:lstStyle/>
        <a:p>
          <a:pPr>
            <a:lnSpc>
              <a:spcPct val="100000"/>
            </a:lnSpc>
          </a:pPr>
          <a:r>
            <a:rPr lang="en-US" dirty="0"/>
            <a:t>Content Creation: text-&gt;text, text-&gt;image, image-&gt;text</a:t>
          </a:r>
        </a:p>
        <a:p>
          <a:pPr>
            <a:lnSpc>
              <a:spcPct val="100000"/>
            </a:lnSpc>
          </a:pPr>
          <a:r>
            <a:rPr lang="en-US" dirty="0"/>
            <a:t>Entertainment: designing characters, creating game environments</a:t>
          </a:r>
        </a:p>
        <a:p>
          <a:pPr>
            <a:lnSpc>
              <a:spcPct val="100000"/>
            </a:lnSpc>
          </a:pPr>
          <a:r>
            <a:rPr lang="en-US" dirty="0"/>
            <a:t>Healthcare, Marketing and Advertising, Education</a:t>
          </a:r>
        </a:p>
      </dgm:t>
    </dgm:pt>
    <dgm:pt modelId="{4C047EFA-6AB3-4179-9D6D-E17A748FF946}" type="parTrans" cxnId="{DAB283EF-9353-4C15-82C3-030E9E8F9669}">
      <dgm:prSet/>
      <dgm:spPr/>
      <dgm:t>
        <a:bodyPr/>
        <a:lstStyle/>
        <a:p>
          <a:endParaRPr lang="en-US"/>
        </a:p>
      </dgm:t>
    </dgm:pt>
    <dgm:pt modelId="{570FC09B-EE0E-4FD4-B877-AAE5E2B6FBA3}" type="sibTrans" cxnId="{DAB283EF-9353-4C15-82C3-030E9E8F9669}">
      <dgm:prSet/>
      <dgm:spPr/>
      <dgm:t>
        <a:bodyPr/>
        <a:lstStyle/>
        <a:p>
          <a:endParaRPr lang="en-US"/>
        </a:p>
      </dgm:t>
    </dgm:pt>
    <dgm:pt modelId="{62DC67B5-22EE-404E-9C08-892B1EADF723}">
      <dgm:prSet/>
      <dgm:spPr/>
      <dgm:t>
        <a:bodyPr/>
        <a:lstStyle/>
        <a:p>
          <a:pPr>
            <a:lnSpc>
              <a:spcPct val="100000"/>
            </a:lnSpc>
          </a:pPr>
          <a:r>
            <a:rPr lang="en-US" dirty="0"/>
            <a:t>Examples: ChatGPT, DALL-E, </a:t>
          </a:r>
          <a:r>
            <a:rPr lang="en-US" dirty="0" err="1"/>
            <a:t>MidJourney</a:t>
          </a:r>
          <a:r>
            <a:rPr lang="en-US" dirty="0"/>
            <a:t>, OpenAI’s </a:t>
          </a:r>
          <a:r>
            <a:rPr lang="en-US" dirty="0" err="1"/>
            <a:t>MuseNet</a:t>
          </a:r>
          <a:r>
            <a:rPr lang="en-US" dirty="0"/>
            <a:t>, </a:t>
          </a:r>
        </a:p>
      </dgm:t>
    </dgm:pt>
    <dgm:pt modelId="{4CE02742-0769-4487-8A18-A76419FAF75C}" type="parTrans" cxnId="{C6FCC040-F518-4BE8-8933-FDDB1650AE2D}">
      <dgm:prSet/>
      <dgm:spPr/>
      <dgm:t>
        <a:bodyPr/>
        <a:lstStyle/>
        <a:p>
          <a:endParaRPr lang="en-US"/>
        </a:p>
      </dgm:t>
    </dgm:pt>
    <dgm:pt modelId="{6A752F2C-E556-464C-B116-EA055A0D8BE4}" type="sibTrans" cxnId="{C6FCC040-F518-4BE8-8933-FDDB1650AE2D}">
      <dgm:prSet/>
      <dgm:spPr/>
      <dgm:t>
        <a:bodyPr/>
        <a:lstStyle/>
        <a:p>
          <a:endParaRPr lang="en-US"/>
        </a:p>
      </dgm:t>
    </dgm:pt>
    <dgm:pt modelId="{A490A27C-E33E-410B-A8FB-1DB3659C0252}" type="pres">
      <dgm:prSet presAssocID="{7F0FFFBD-180B-46D7-8D73-15C9C92D820E}" presName="root" presStyleCnt="0">
        <dgm:presLayoutVars>
          <dgm:dir/>
          <dgm:resizeHandles val="exact"/>
        </dgm:presLayoutVars>
      </dgm:prSet>
      <dgm:spPr/>
    </dgm:pt>
    <dgm:pt modelId="{EAE77EBE-90EC-4E4E-A09E-53E39F56F508}" type="pres">
      <dgm:prSet presAssocID="{245E8353-82A3-4279-AE7B-6C9CCC3F266F}" presName="compNode" presStyleCnt="0"/>
      <dgm:spPr/>
    </dgm:pt>
    <dgm:pt modelId="{6A369207-0602-40B0-A7FE-6AEED511657F}" type="pres">
      <dgm:prSet presAssocID="{245E8353-82A3-4279-AE7B-6C9CCC3F266F}" presName="bgRect" presStyleLbl="bgShp" presStyleIdx="0" presStyleCnt="3"/>
      <dgm:spPr/>
    </dgm:pt>
    <dgm:pt modelId="{FB7A344C-9DA0-4EA9-AC27-ADB67176D634}" type="pres">
      <dgm:prSet presAssocID="{245E8353-82A3-4279-AE7B-6C9CCC3F26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805E9883-1822-45DB-9547-BBCED9A3AC97}" type="pres">
      <dgm:prSet presAssocID="{245E8353-82A3-4279-AE7B-6C9CCC3F266F}" presName="spaceRect" presStyleCnt="0"/>
      <dgm:spPr/>
    </dgm:pt>
    <dgm:pt modelId="{36DDD42D-EBEB-4EF5-A77F-05B65C3CB03F}" type="pres">
      <dgm:prSet presAssocID="{245E8353-82A3-4279-AE7B-6C9CCC3F266F}" presName="parTx" presStyleLbl="revTx" presStyleIdx="0" presStyleCnt="3">
        <dgm:presLayoutVars>
          <dgm:chMax val="0"/>
          <dgm:chPref val="0"/>
        </dgm:presLayoutVars>
      </dgm:prSet>
      <dgm:spPr/>
    </dgm:pt>
    <dgm:pt modelId="{2B54F832-1318-4EAB-87DD-6DAEBE90D205}" type="pres">
      <dgm:prSet presAssocID="{89FA6E46-6462-4E30-B1B1-A33651BFA106}" presName="sibTrans" presStyleCnt="0"/>
      <dgm:spPr/>
    </dgm:pt>
    <dgm:pt modelId="{9CE938DC-E9DD-4FDB-8821-2051D054A4B1}" type="pres">
      <dgm:prSet presAssocID="{F02F1E7B-7355-4969-8D3C-E7ECB64D45D3}" presName="compNode" presStyleCnt="0"/>
      <dgm:spPr/>
    </dgm:pt>
    <dgm:pt modelId="{D9BD9738-BC68-4E05-B4BC-D905356B8D99}" type="pres">
      <dgm:prSet presAssocID="{F02F1E7B-7355-4969-8D3C-E7ECB64D45D3}" presName="bgRect" presStyleLbl="bgShp" presStyleIdx="1" presStyleCnt="3"/>
      <dgm:spPr/>
    </dgm:pt>
    <dgm:pt modelId="{FD75E737-8D8E-4E13-88DA-07232A3347CE}" type="pres">
      <dgm:prSet presAssocID="{F02F1E7B-7355-4969-8D3C-E7ECB64D45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AB3BAD8-DA4F-4868-A166-8FAFB8159A87}" type="pres">
      <dgm:prSet presAssocID="{F02F1E7B-7355-4969-8D3C-E7ECB64D45D3}" presName="spaceRect" presStyleCnt="0"/>
      <dgm:spPr/>
    </dgm:pt>
    <dgm:pt modelId="{169878DE-FD6A-47EB-A633-BB014BC2E8FC}" type="pres">
      <dgm:prSet presAssocID="{F02F1E7B-7355-4969-8D3C-E7ECB64D45D3}" presName="parTx" presStyleLbl="revTx" presStyleIdx="1" presStyleCnt="3">
        <dgm:presLayoutVars>
          <dgm:chMax val="0"/>
          <dgm:chPref val="0"/>
        </dgm:presLayoutVars>
      </dgm:prSet>
      <dgm:spPr/>
    </dgm:pt>
    <dgm:pt modelId="{18ACEAC4-0DB1-4F71-A464-02EEF08816DB}" type="pres">
      <dgm:prSet presAssocID="{570FC09B-EE0E-4FD4-B877-AAE5E2B6FBA3}" presName="sibTrans" presStyleCnt="0"/>
      <dgm:spPr/>
    </dgm:pt>
    <dgm:pt modelId="{DC5B51DF-AFF9-4E95-9390-5478818A96D5}" type="pres">
      <dgm:prSet presAssocID="{62DC67B5-22EE-404E-9C08-892B1EADF723}" presName="compNode" presStyleCnt="0"/>
      <dgm:spPr/>
    </dgm:pt>
    <dgm:pt modelId="{6EA33C65-05C7-4EC7-9D00-8F046A8F18EE}" type="pres">
      <dgm:prSet presAssocID="{62DC67B5-22EE-404E-9C08-892B1EADF723}" presName="bgRect" presStyleLbl="bgShp" presStyleIdx="2" presStyleCnt="3"/>
      <dgm:spPr/>
    </dgm:pt>
    <dgm:pt modelId="{7532C5E2-2B3D-4780-B706-F4E7ADF15F20}" type="pres">
      <dgm:prSet presAssocID="{62DC67B5-22EE-404E-9C08-892B1EADF7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E75B54-61A9-4E96-A94C-D4E73B70C1CC}" type="pres">
      <dgm:prSet presAssocID="{62DC67B5-22EE-404E-9C08-892B1EADF723}" presName="spaceRect" presStyleCnt="0"/>
      <dgm:spPr/>
    </dgm:pt>
    <dgm:pt modelId="{4A5ACA60-F9F8-43D8-BC15-F38C78B66819}" type="pres">
      <dgm:prSet presAssocID="{62DC67B5-22EE-404E-9C08-892B1EADF723}" presName="parTx" presStyleLbl="revTx" presStyleIdx="2" presStyleCnt="3">
        <dgm:presLayoutVars>
          <dgm:chMax val="0"/>
          <dgm:chPref val="0"/>
        </dgm:presLayoutVars>
      </dgm:prSet>
      <dgm:spPr/>
    </dgm:pt>
  </dgm:ptLst>
  <dgm:cxnLst>
    <dgm:cxn modelId="{C6FCC040-F518-4BE8-8933-FDDB1650AE2D}" srcId="{7F0FFFBD-180B-46D7-8D73-15C9C92D820E}" destId="{62DC67B5-22EE-404E-9C08-892B1EADF723}" srcOrd="2" destOrd="0" parTransId="{4CE02742-0769-4487-8A18-A76419FAF75C}" sibTransId="{6A752F2C-E556-464C-B116-EA055A0D8BE4}"/>
    <dgm:cxn modelId="{C1DE555C-5612-4446-85A2-049286010150}" srcId="{7F0FFFBD-180B-46D7-8D73-15C9C92D820E}" destId="{245E8353-82A3-4279-AE7B-6C9CCC3F266F}" srcOrd="0" destOrd="0" parTransId="{BF0C7695-1A37-4B55-9258-F564017C9F1C}" sibTransId="{89FA6E46-6462-4E30-B1B1-A33651BFA106}"/>
    <dgm:cxn modelId="{7991C044-F26D-4F56-9A70-CDEAC219ABA5}" type="presOf" srcId="{F02F1E7B-7355-4969-8D3C-E7ECB64D45D3}" destId="{169878DE-FD6A-47EB-A633-BB014BC2E8FC}" srcOrd="0" destOrd="0" presId="urn:microsoft.com/office/officeart/2018/2/layout/IconVerticalSolidList"/>
    <dgm:cxn modelId="{C26E5566-A019-427C-8A65-93D0FA2C09DF}" type="presOf" srcId="{245E8353-82A3-4279-AE7B-6C9CCC3F266F}" destId="{36DDD42D-EBEB-4EF5-A77F-05B65C3CB03F}" srcOrd="0" destOrd="0" presId="urn:microsoft.com/office/officeart/2018/2/layout/IconVerticalSolidList"/>
    <dgm:cxn modelId="{7DCA136E-10B8-4C65-8EE9-0463464AA4A5}" type="presOf" srcId="{62DC67B5-22EE-404E-9C08-892B1EADF723}" destId="{4A5ACA60-F9F8-43D8-BC15-F38C78B66819}" srcOrd="0" destOrd="0" presId="urn:microsoft.com/office/officeart/2018/2/layout/IconVerticalSolidList"/>
    <dgm:cxn modelId="{86C6B15A-DA2A-4611-BB32-9523824F57A6}" type="presOf" srcId="{7F0FFFBD-180B-46D7-8D73-15C9C92D820E}" destId="{A490A27C-E33E-410B-A8FB-1DB3659C0252}" srcOrd="0" destOrd="0" presId="urn:microsoft.com/office/officeart/2018/2/layout/IconVerticalSolidList"/>
    <dgm:cxn modelId="{DAB283EF-9353-4C15-82C3-030E9E8F9669}" srcId="{7F0FFFBD-180B-46D7-8D73-15C9C92D820E}" destId="{F02F1E7B-7355-4969-8D3C-E7ECB64D45D3}" srcOrd="1" destOrd="0" parTransId="{4C047EFA-6AB3-4179-9D6D-E17A748FF946}" sibTransId="{570FC09B-EE0E-4FD4-B877-AAE5E2B6FBA3}"/>
    <dgm:cxn modelId="{87E97915-31EE-4882-AEDA-2BD9E5732B7A}" type="presParOf" srcId="{A490A27C-E33E-410B-A8FB-1DB3659C0252}" destId="{EAE77EBE-90EC-4E4E-A09E-53E39F56F508}" srcOrd="0" destOrd="0" presId="urn:microsoft.com/office/officeart/2018/2/layout/IconVerticalSolidList"/>
    <dgm:cxn modelId="{2F75E9E7-20ED-4FF7-B6E3-B1C2E82B821B}" type="presParOf" srcId="{EAE77EBE-90EC-4E4E-A09E-53E39F56F508}" destId="{6A369207-0602-40B0-A7FE-6AEED511657F}" srcOrd="0" destOrd="0" presId="urn:microsoft.com/office/officeart/2018/2/layout/IconVerticalSolidList"/>
    <dgm:cxn modelId="{E780EC15-C5B8-43BE-9F42-5B9158289E05}" type="presParOf" srcId="{EAE77EBE-90EC-4E4E-A09E-53E39F56F508}" destId="{FB7A344C-9DA0-4EA9-AC27-ADB67176D634}" srcOrd="1" destOrd="0" presId="urn:microsoft.com/office/officeart/2018/2/layout/IconVerticalSolidList"/>
    <dgm:cxn modelId="{3A209D7C-5415-468E-8D74-AA04B9C8DD17}" type="presParOf" srcId="{EAE77EBE-90EC-4E4E-A09E-53E39F56F508}" destId="{805E9883-1822-45DB-9547-BBCED9A3AC97}" srcOrd="2" destOrd="0" presId="urn:microsoft.com/office/officeart/2018/2/layout/IconVerticalSolidList"/>
    <dgm:cxn modelId="{76E9C637-53BF-4A61-A783-CC41B641CD34}" type="presParOf" srcId="{EAE77EBE-90EC-4E4E-A09E-53E39F56F508}" destId="{36DDD42D-EBEB-4EF5-A77F-05B65C3CB03F}" srcOrd="3" destOrd="0" presId="urn:microsoft.com/office/officeart/2018/2/layout/IconVerticalSolidList"/>
    <dgm:cxn modelId="{A6DA0FE0-6598-4B91-B3B3-1271EFE8CF19}" type="presParOf" srcId="{A490A27C-E33E-410B-A8FB-1DB3659C0252}" destId="{2B54F832-1318-4EAB-87DD-6DAEBE90D205}" srcOrd="1" destOrd="0" presId="urn:microsoft.com/office/officeart/2018/2/layout/IconVerticalSolidList"/>
    <dgm:cxn modelId="{7FBFB271-E795-412A-8EBF-E093BC5FF3DD}" type="presParOf" srcId="{A490A27C-E33E-410B-A8FB-1DB3659C0252}" destId="{9CE938DC-E9DD-4FDB-8821-2051D054A4B1}" srcOrd="2" destOrd="0" presId="urn:microsoft.com/office/officeart/2018/2/layout/IconVerticalSolidList"/>
    <dgm:cxn modelId="{E3E7BF5E-288E-43FD-B7CF-8D480A493FC9}" type="presParOf" srcId="{9CE938DC-E9DD-4FDB-8821-2051D054A4B1}" destId="{D9BD9738-BC68-4E05-B4BC-D905356B8D99}" srcOrd="0" destOrd="0" presId="urn:microsoft.com/office/officeart/2018/2/layout/IconVerticalSolidList"/>
    <dgm:cxn modelId="{7FCBEA07-2FD8-491E-9B70-8909A06EDAF3}" type="presParOf" srcId="{9CE938DC-E9DD-4FDB-8821-2051D054A4B1}" destId="{FD75E737-8D8E-4E13-88DA-07232A3347CE}" srcOrd="1" destOrd="0" presId="urn:microsoft.com/office/officeart/2018/2/layout/IconVerticalSolidList"/>
    <dgm:cxn modelId="{212EC89D-3CD8-401C-A085-F2C75D2C04CB}" type="presParOf" srcId="{9CE938DC-E9DD-4FDB-8821-2051D054A4B1}" destId="{6AB3BAD8-DA4F-4868-A166-8FAFB8159A87}" srcOrd="2" destOrd="0" presId="urn:microsoft.com/office/officeart/2018/2/layout/IconVerticalSolidList"/>
    <dgm:cxn modelId="{62A73385-E31F-4FA6-AFCB-92D695398E3E}" type="presParOf" srcId="{9CE938DC-E9DD-4FDB-8821-2051D054A4B1}" destId="{169878DE-FD6A-47EB-A633-BB014BC2E8FC}" srcOrd="3" destOrd="0" presId="urn:microsoft.com/office/officeart/2018/2/layout/IconVerticalSolidList"/>
    <dgm:cxn modelId="{998CF400-CFEB-4F08-942F-C3F87995F924}" type="presParOf" srcId="{A490A27C-E33E-410B-A8FB-1DB3659C0252}" destId="{18ACEAC4-0DB1-4F71-A464-02EEF08816DB}" srcOrd="3" destOrd="0" presId="urn:microsoft.com/office/officeart/2018/2/layout/IconVerticalSolidList"/>
    <dgm:cxn modelId="{5B2F4D18-C1B4-4D25-9EB3-8D7953DE1F70}" type="presParOf" srcId="{A490A27C-E33E-410B-A8FB-1DB3659C0252}" destId="{DC5B51DF-AFF9-4E95-9390-5478818A96D5}" srcOrd="4" destOrd="0" presId="urn:microsoft.com/office/officeart/2018/2/layout/IconVerticalSolidList"/>
    <dgm:cxn modelId="{74956414-A323-467E-94C6-E613F2FC6EEF}" type="presParOf" srcId="{DC5B51DF-AFF9-4E95-9390-5478818A96D5}" destId="{6EA33C65-05C7-4EC7-9D00-8F046A8F18EE}" srcOrd="0" destOrd="0" presId="urn:microsoft.com/office/officeart/2018/2/layout/IconVerticalSolidList"/>
    <dgm:cxn modelId="{AE7D179C-AB87-46DA-B76F-C8697393636D}" type="presParOf" srcId="{DC5B51DF-AFF9-4E95-9390-5478818A96D5}" destId="{7532C5E2-2B3D-4780-B706-F4E7ADF15F20}" srcOrd="1" destOrd="0" presId="urn:microsoft.com/office/officeart/2018/2/layout/IconVerticalSolidList"/>
    <dgm:cxn modelId="{BCEC0E1E-9A43-4981-8B98-93B590297B80}" type="presParOf" srcId="{DC5B51DF-AFF9-4E95-9390-5478818A96D5}" destId="{4EE75B54-61A9-4E96-A94C-D4E73B70C1CC}" srcOrd="2" destOrd="0" presId="urn:microsoft.com/office/officeart/2018/2/layout/IconVerticalSolidList"/>
    <dgm:cxn modelId="{AF0BD31E-400A-43CF-92BB-96FF268DD6FC}" type="presParOf" srcId="{DC5B51DF-AFF9-4E95-9390-5478818A96D5}" destId="{4A5ACA60-F9F8-43D8-BC15-F38C78B6681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E47FE-1ABE-451F-B5F6-6AA1E452E524}">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43951-B066-4FF4-8F5C-9FCBC7048499}">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360D9-66A2-4918-A1CC-367E57102BFC}">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A chatbot is a software application used to conduct conversations.</a:t>
          </a:r>
        </a:p>
      </dsp:txBody>
      <dsp:txXfrm>
        <a:off x="1058686" y="1808"/>
        <a:ext cx="9456913" cy="916611"/>
      </dsp:txXfrm>
    </dsp:sp>
    <dsp:sp modelId="{F160CBF2-F179-4590-8966-DE4C4475E856}">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C72E9-D086-4559-B03A-7DBB668CD4D4}">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07E46B-5752-4240-A2FD-CCEB06A1517A}">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It mimics human conversational abilities using Natural Language Processing (NLP).</a:t>
          </a:r>
        </a:p>
      </dsp:txBody>
      <dsp:txXfrm>
        <a:off x="1058686" y="1147573"/>
        <a:ext cx="9456913" cy="916611"/>
      </dsp:txXfrm>
    </dsp:sp>
    <dsp:sp modelId="{DD347694-EE12-453E-AFC1-84459F119975}">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1C947F-8704-4A37-AEF6-ECA0C2DBE31E}">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02620D-9E9B-427E-8201-BD86A1088EBD}">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Modern chatbots leverage LLMs like GPT-4 and frameworks such as LangChain to generate responses.</a:t>
          </a:r>
        </a:p>
      </dsp:txBody>
      <dsp:txXfrm>
        <a:off x="1058686" y="2293338"/>
        <a:ext cx="9456913" cy="916611"/>
      </dsp:txXfrm>
    </dsp:sp>
    <dsp:sp modelId="{542A215A-950E-4718-9C7E-DCF225E90350}">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D57C5-5A6E-42BE-8D96-5133D4537D95}">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8EDD2-7935-4548-A869-9AD5F4454F36}">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Our chatbot will integrate with OpenAI's API to generate natural language responses.</a:t>
          </a:r>
        </a:p>
      </dsp:txBody>
      <dsp:txXfrm>
        <a:off x="1058686" y="3439103"/>
        <a:ext cx="9456913" cy="91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69207-0602-40B0-A7FE-6AEED511657F}">
      <dsp:nvSpPr>
        <dsp:cNvPr id="0" name=""/>
        <dsp:cNvSpPr/>
      </dsp:nvSpPr>
      <dsp:spPr>
        <a:xfrm>
          <a:off x="0" y="3410"/>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A344C-9DA0-4EA9-AC27-ADB67176D634}">
      <dsp:nvSpPr>
        <dsp:cNvPr id="0" name=""/>
        <dsp:cNvSpPr/>
      </dsp:nvSpPr>
      <dsp:spPr>
        <a:xfrm>
          <a:off x="454107" y="341177"/>
          <a:ext cx="826457" cy="825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DDD42D-EBEB-4EF5-A77F-05B65C3CB03F}">
      <dsp:nvSpPr>
        <dsp:cNvPr id="0" name=""/>
        <dsp:cNvSpPr/>
      </dsp:nvSpPr>
      <dsp:spPr>
        <a:xfrm>
          <a:off x="1734673" y="3410"/>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kern="1200" dirty="0"/>
            <a:t>Artificial intelligence systems that can create new content, such as text, images, music, and more, based on the data they have been trained on. These systems learn patterns from the input data and use this knowledge to generate new, similar, and often novel data.</a:t>
          </a:r>
        </a:p>
      </dsp:txBody>
      <dsp:txXfrm>
        <a:off x="1734673" y="3410"/>
        <a:ext cx="4458049" cy="1595007"/>
      </dsp:txXfrm>
    </dsp:sp>
    <dsp:sp modelId="{D9BD9738-BC68-4E05-B4BC-D905356B8D99}">
      <dsp:nvSpPr>
        <dsp:cNvPr id="0" name=""/>
        <dsp:cNvSpPr/>
      </dsp:nvSpPr>
      <dsp:spPr>
        <a:xfrm>
          <a:off x="0" y="1997169"/>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5E737-8D8E-4E13-88DA-07232A3347CE}">
      <dsp:nvSpPr>
        <dsp:cNvPr id="0" name=""/>
        <dsp:cNvSpPr/>
      </dsp:nvSpPr>
      <dsp:spPr>
        <a:xfrm>
          <a:off x="454107" y="2334936"/>
          <a:ext cx="826457" cy="825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878DE-FD6A-47EB-A633-BB014BC2E8FC}">
      <dsp:nvSpPr>
        <dsp:cNvPr id="0" name=""/>
        <dsp:cNvSpPr/>
      </dsp:nvSpPr>
      <dsp:spPr>
        <a:xfrm>
          <a:off x="1734673" y="1997169"/>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kern="1200" dirty="0"/>
            <a:t>Content Creation: text-&gt;text, text-&gt;image, image-&gt;text</a:t>
          </a:r>
        </a:p>
        <a:p>
          <a:pPr marL="0" lvl="0" indent="0" algn="l" defTabSz="622300">
            <a:lnSpc>
              <a:spcPct val="100000"/>
            </a:lnSpc>
            <a:spcBef>
              <a:spcPct val="0"/>
            </a:spcBef>
            <a:spcAft>
              <a:spcPct val="35000"/>
            </a:spcAft>
            <a:buNone/>
          </a:pPr>
          <a:r>
            <a:rPr lang="en-US" sz="1400" kern="1200" dirty="0"/>
            <a:t>Entertainment: designing characters, creating game environments</a:t>
          </a:r>
        </a:p>
        <a:p>
          <a:pPr marL="0" lvl="0" indent="0" algn="l" defTabSz="622300">
            <a:lnSpc>
              <a:spcPct val="100000"/>
            </a:lnSpc>
            <a:spcBef>
              <a:spcPct val="0"/>
            </a:spcBef>
            <a:spcAft>
              <a:spcPct val="35000"/>
            </a:spcAft>
            <a:buNone/>
          </a:pPr>
          <a:r>
            <a:rPr lang="en-US" sz="1400" kern="1200" dirty="0"/>
            <a:t>Healthcare, Marketing and Advertising, Education</a:t>
          </a:r>
        </a:p>
      </dsp:txBody>
      <dsp:txXfrm>
        <a:off x="1734673" y="1997169"/>
        <a:ext cx="4458049" cy="1595007"/>
      </dsp:txXfrm>
    </dsp:sp>
    <dsp:sp modelId="{6EA33C65-05C7-4EC7-9D00-8F046A8F18EE}">
      <dsp:nvSpPr>
        <dsp:cNvPr id="0" name=""/>
        <dsp:cNvSpPr/>
      </dsp:nvSpPr>
      <dsp:spPr>
        <a:xfrm>
          <a:off x="0" y="3990928"/>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2C5E2-2B3D-4780-B706-F4E7ADF15F20}">
      <dsp:nvSpPr>
        <dsp:cNvPr id="0" name=""/>
        <dsp:cNvSpPr/>
      </dsp:nvSpPr>
      <dsp:spPr>
        <a:xfrm>
          <a:off x="454107" y="4328695"/>
          <a:ext cx="826457" cy="825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5ACA60-F9F8-43D8-BC15-F38C78B66819}">
      <dsp:nvSpPr>
        <dsp:cNvPr id="0" name=""/>
        <dsp:cNvSpPr/>
      </dsp:nvSpPr>
      <dsp:spPr>
        <a:xfrm>
          <a:off x="1734673" y="3990928"/>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kern="1200" dirty="0"/>
            <a:t>Examples: ChatGPT, DALL-E, </a:t>
          </a:r>
          <a:r>
            <a:rPr lang="en-US" sz="1400" kern="1200" dirty="0" err="1"/>
            <a:t>MidJourney</a:t>
          </a:r>
          <a:r>
            <a:rPr lang="en-US" sz="1400" kern="1200" dirty="0"/>
            <a:t>, OpenAI’s </a:t>
          </a:r>
          <a:r>
            <a:rPr lang="en-US" sz="1400" kern="1200" dirty="0" err="1"/>
            <a:t>MuseNet</a:t>
          </a:r>
          <a:r>
            <a:rPr lang="en-US" sz="1400" kern="1200" dirty="0"/>
            <a:t>, </a:t>
          </a:r>
        </a:p>
      </dsp:txBody>
      <dsp:txXfrm>
        <a:off x="1734673" y="3990928"/>
        <a:ext cx="4458049" cy="1595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198F-CA60-A373-6B04-E037ECBE9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ABB065-DF04-4A8F-AFEF-32668D13E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8EB05E-F3A7-D30C-9BBE-5E53F2269C4D}"/>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4F059320-7993-0508-6C61-2B4891F88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8F7F8-D836-BA9B-7A9B-9E1AABD4CE5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44215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C89B-88CF-0C78-B705-6C880CD667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C3321-0A38-B2F6-4D8D-8377A39AC3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2E55A-DAE2-0066-FAE1-108F78587B43}"/>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191BD03B-A75E-317F-E102-33785D668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F8395-788B-F88A-96CF-976623BFA292}"/>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3685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77B2B-CAC4-7A7D-BB53-55D7A970E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01A034-9988-6428-9427-1E67B4D10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CCC2F6-6F13-1ED9-BD8B-88FAD619AA8D}"/>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874E09A1-8F59-5222-94D7-7CECEC1FA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8C1CD-D6C7-3094-43F2-32D284DC867B}"/>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187976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9"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44242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9"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14242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6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855544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1666598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3144132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1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90232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6816-AACF-44FD-F9E0-3AB812FC1B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80DDDA-A6D3-99CE-24BD-72DDAEA87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7A06F2-1330-C3E7-2807-E5061F6C484C}"/>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2EDE99AB-32B0-543C-7C86-295A13EDD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323696-F687-3AF6-1D6B-6453D471A17D}"/>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833428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1534970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74980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2869028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062089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2546179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4203064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376487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4154602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2257679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145750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3E8D-ABFD-5507-E750-8241457A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7ADD62-F122-ABE9-433D-29CC6048A5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BE018-C8AF-1263-5846-FFE71B71DEC1}"/>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F1CA8C77-4745-E026-C99F-86284A8BB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C4341-F94E-5A44-A718-5FEA23041F28}"/>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931379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2423031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38650781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124708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6833794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797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8848513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030314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060146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919210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0198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24F1-6AA4-C25D-F673-F75197CCA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EE011E-0C6B-0270-FFB4-B21CC7AE96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72D45D-6501-90B8-42A2-5AB544B4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9ACFD9-5800-925C-AC9A-39AEC40C9193}"/>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6" name="Footer Placeholder 5">
            <a:extLst>
              <a:ext uri="{FF2B5EF4-FFF2-40B4-BE49-F238E27FC236}">
                <a16:creationId xmlns:a16="http://schemas.microsoft.com/office/drawing/2014/main" id="{FC4C757D-2503-5806-BA02-BCBF78C43F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D6BC2D-4948-EE73-7ABF-18CF11A032DE}"/>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64371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4681205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5087035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8372718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143985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7D07-6DDB-9E4D-964E-F41590D870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4CDA0A-1D2E-764D-5994-11DDCDB6A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05260-F045-D4E6-F6C1-70F7D6EBC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6F0E93-9072-7EAA-8CF5-A97EA87C5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F575F-015D-633A-325C-2639C107E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A418D4-4F13-D20F-C44C-12BFD9B4EDB7}"/>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8" name="Footer Placeholder 7">
            <a:extLst>
              <a:ext uri="{FF2B5EF4-FFF2-40B4-BE49-F238E27FC236}">
                <a16:creationId xmlns:a16="http://schemas.microsoft.com/office/drawing/2014/main" id="{8568EAD7-69E8-4DE9-4D07-D32BEBC09C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23FB38-3AB1-A534-81CB-1AA2A65EC814}"/>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4136878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CA7-B5EE-8FF9-9E35-D1FE495F1F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C9378-D274-02AA-2BC4-C99B631C4F83}"/>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4" name="Footer Placeholder 3">
            <a:extLst>
              <a:ext uri="{FF2B5EF4-FFF2-40B4-BE49-F238E27FC236}">
                <a16:creationId xmlns:a16="http://schemas.microsoft.com/office/drawing/2014/main" id="{2F49B78A-4BDC-278D-3CD3-3EAA233D8E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BDD629-9B5E-A604-61CD-FC332D1F3083}"/>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59238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21C8B-3E4D-1127-921B-050361073205}"/>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3" name="Footer Placeholder 2">
            <a:extLst>
              <a:ext uri="{FF2B5EF4-FFF2-40B4-BE49-F238E27FC236}">
                <a16:creationId xmlns:a16="http://schemas.microsoft.com/office/drawing/2014/main" id="{89190821-95A4-85F3-33F9-D54402DEF7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062CBF-3F8F-239E-BB63-D3C97F6E084C}"/>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91858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B35B-6A52-831B-E8F5-B940B832F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43D407-A9BC-212E-B9B4-EF9F3A8B7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9C95C8-C455-6783-6DF2-AAECC4BD3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F9F924-1911-0430-BD70-3D591A233636}"/>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6" name="Footer Placeholder 5">
            <a:extLst>
              <a:ext uri="{FF2B5EF4-FFF2-40B4-BE49-F238E27FC236}">
                <a16:creationId xmlns:a16="http://schemas.microsoft.com/office/drawing/2014/main" id="{0E489002-0012-4FE6-2AD9-8206A6470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AD09C-9A8B-6105-D250-CC4E45B72E4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02388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E6A2-F280-F088-2205-7604AC46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11DCB4-CA09-2511-DD99-03C8C225D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8973D8-D777-558B-6670-7D66B09B0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899B4-141B-0BEA-0C99-D8DC9BB41883}"/>
              </a:ext>
            </a:extLst>
          </p:cNvPr>
          <p:cNvSpPr>
            <a:spLocks noGrp="1"/>
          </p:cNvSpPr>
          <p:nvPr>
            <p:ph type="dt" sz="half" idx="10"/>
          </p:nvPr>
        </p:nvSpPr>
        <p:spPr/>
        <p:txBody>
          <a:bodyPr/>
          <a:lstStyle/>
          <a:p>
            <a:fld id="{9082A1E5-8857-4F6D-996F-64477A8BB7A6}" type="datetimeFigureOut">
              <a:rPr lang="en-IN" smtClean="0"/>
              <a:t>07-10-2024</a:t>
            </a:fld>
            <a:endParaRPr lang="en-IN"/>
          </a:p>
        </p:txBody>
      </p:sp>
      <p:sp>
        <p:nvSpPr>
          <p:cNvPr id="6" name="Footer Placeholder 5">
            <a:extLst>
              <a:ext uri="{FF2B5EF4-FFF2-40B4-BE49-F238E27FC236}">
                <a16:creationId xmlns:a16="http://schemas.microsoft.com/office/drawing/2014/main" id="{0B968C86-B908-15F9-B39B-7C6B2A9CF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BF8A4-6313-8877-E1D0-F324F1D85047}"/>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423622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C663C-AFA5-3D8C-753C-5B61C1323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5E9B42-1BA6-32B9-0144-744D76669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743AA-5B49-F248-718F-C2B0AC362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82A1E5-8857-4F6D-996F-64477A8BB7A6}" type="datetimeFigureOut">
              <a:rPr lang="en-IN" smtClean="0"/>
              <a:t>07-10-2024</a:t>
            </a:fld>
            <a:endParaRPr lang="en-IN"/>
          </a:p>
        </p:txBody>
      </p:sp>
      <p:sp>
        <p:nvSpPr>
          <p:cNvPr id="5" name="Footer Placeholder 4">
            <a:extLst>
              <a:ext uri="{FF2B5EF4-FFF2-40B4-BE49-F238E27FC236}">
                <a16:creationId xmlns:a16="http://schemas.microsoft.com/office/drawing/2014/main" id="{9CB5A00A-0E9F-012B-225C-523F4A904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940F49F-107B-A02F-6442-D25560E9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2F3CAB-5125-43F4-BF47-AA8443207DCF}" type="slidenum">
              <a:rPr lang="en-IN" smtClean="0"/>
              <a:t>‹#›</a:t>
            </a:fld>
            <a:endParaRPr lang="en-IN"/>
          </a:p>
        </p:txBody>
      </p:sp>
    </p:spTree>
    <p:extLst>
      <p:ext uri="{BB962C8B-B14F-4D97-AF65-F5344CB8AC3E}">
        <p14:creationId xmlns:p14="http://schemas.microsoft.com/office/powerpoint/2010/main" val="38655196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70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420983669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34.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microsoft.com/office/2017/06/relationships/model3d" Target="../media/model3d1.glb"/></Relationships>
</file>

<file path=ppt/slides/_rels/slide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0.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Chatbot Anatomy</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/01-chatbot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032373-4562-D2B7-B84B-D092A0E549CB}"/>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3" name="Table Placeholder 2">
            <a:extLst>
              <a:ext uri="{FF2B5EF4-FFF2-40B4-BE49-F238E27FC236}">
                <a16:creationId xmlns:a16="http://schemas.microsoft.com/office/drawing/2014/main" id="{0BABEF10-5CF1-A95D-7CB1-0C483D769653}"/>
              </a:ext>
            </a:extLst>
          </p:cNvPr>
          <p:cNvSpPr>
            <a:spLocks noGrp="1"/>
          </p:cNvSpPr>
          <p:nvPr>
            <p:ph type="tbl" sz="quarter" idx="13"/>
          </p:nvPr>
        </p:nvSpPr>
        <p:spPr/>
        <p:txBody>
          <a:bodyPr/>
          <a:lstStyle/>
          <a:p>
            <a:r>
              <a:rPr lang="en-US" dirty="0"/>
              <a:t>Chatbot Definition</a:t>
            </a:r>
          </a:p>
          <a:p>
            <a:r>
              <a:rPr lang="en-US" dirty="0"/>
              <a:t>Overview of Generative AI</a:t>
            </a:r>
          </a:p>
          <a:p>
            <a:r>
              <a:rPr lang="en-US" dirty="0"/>
              <a:t>Overview of LangChain Framework</a:t>
            </a:r>
          </a:p>
          <a:p>
            <a:r>
              <a:rPr lang="en-US" dirty="0"/>
              <a:t>Chatbot Process Flow</a:t>
            </a:r>
          </a:p>
          <a:p>
            <a:endParaRPr lang="en-US" dirty="0"/>
          </a:p>
        </p:txBody>
      </p:sp>
      <p:sp>
        <p:nvSpPr>
          <p:cNvPr id="4" name="Footer Placeholder 3">
            <a:extLst>
              <a:ext uri="{FF2B5EF4-FFF2-40B4-BE49-F238E27FC236}">
                <a16:creationId xmlns:a16="http://schemas.microsoft.com/office/drawing/2014/main" id="{32EFBF1D-26FB-AB0D-0583-24B21DA779A1}"/>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200256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a:bodyPr>
          <a:lstStyle/>
          <a:p>
            <a:r>
              <a:t>What is a Chatbot?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59B6634-E9E2-2BEB-CF2C-E8C05A67B804}"/>
              </a:ext>
            </a:extLst>
          </p:cNvPr>
          <p:cNvGraphicFramePr>
            <a:graphicFrameLocks noGrp="1"/>
          </p:cNvGraphicFramePr>
          <p:nvPr>
            <p:ph idx="1"/>
            <p:extLst>
              <p:ext uri="{D42A27DB-BD31-4B8C-83A1-F6EECF244321}">
                <p14:modId xmlns:p14="http://schemas.microsoft.com/office/powerpoint/2010/main" val="326132756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5600" kern="1200" dirty="0">
                <a:solidFill>
                  <a:schemeClr val="tx1"/>
                </a:solidFill>
                <a:latin typeface="+mj-lt"/>
                <a:ea typeface="+mj-ea"/>
                <a:cs typeface="+mj-cs"/>
              </a:rPr>
              <a:t>Generative AI</a:t>
            </a:r>
          </a:p>
        </p:txBody>
      </p:sp>
      <p:cxnSp>
        <p:nvCxnSpPr>
          <p:cNvPr id="40" name="Straight Connector 3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4">
            <a:extLst>
              <a:ext uri="{FF2B5EF4-FFF2-40B4-BE49-F238E27FC236}">
                <a16:creationId xmlns:a16="http://schemas.microsoft.com/office/drawing/2014/main" id="{79081EF0-348D-344D-39C6-341B54D22CF3}"/>
              </a:ext>
            </a:extLst>
          </p:cNvPr>
          <p:cNvGraphicFramePr>
            <a:graphicFrameLocks noGrp="1"/>
          </p:cNvGraphicFramePr>
          <p:nvPr>
            <p:ph sz="quarter" idx="13"/>
            <p:extLst>
              <p:ext uri="{D42A27DB-BD31-4B8C-83A1-F6EECF244321}">
                <p14:modId xmlns:p14="http://schemas.microsoft.com/office/powerpoint/2010/main" val="168671542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73832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Chatbot and LangChain Framework</a:t>
            </a:r>
            <a:endParaRPr dirty="0"/>
          </a:p>
        </p:txBody>
      </p:sp>
      <p:pic>
        <p:nvPicPr>
          <p:cNvPr id="7" name="Content Placeholder 6" descr="A screenshot of a computer screen&#10;&#10;Description automatically generated">
            <a:extLst>
              <a:ext uri="{FF2B5EF4-FFF2-40B4-BE49-F238E27FC236}">
                <a16:creationId xmlns:a16="http://schemas.microsoft.com/office/drawing/2014/main" id="{0C190213-E254-E04E-9505-613F9352B804}"/>
              </a:ext>
            </a:extLst>
          </p:cNvPr>
          <p:cNvPicPr>
            <a:picLocks noGrp="1" noChangeAspect="1"/>
          </p:cNvPicPr>
          <p:nvPr>
            <p:ph idx="1"/>
          </p:nvPr>
        </p:nvPicPr>
        <p:blipFill>
          <a:blip r:embed="rId2"/>
          <a:stretch>
            <a:fillRect/>
          </a:stretch>
        </p:blipFill>
        <p:spPr>
          <a:xfrm>
            <a:off x="2694307" y="1467335"/>
            <a:ext cx="6792273" cy="4420217"/>
          </a:xfrm>
          <a:solidFill>
            <a:schemeClr val="lt1"/>
          </a:solidFill>
        </p:spPr>
      </p:pic>
      <p:sp>
        <p:nvSpPr>
          <p:cNvPr id="10" name="Rectangle: Rounded Corners 9">
            <a:extLst>
              <a:ext uri="{FF2B5EF4-FFF2-40B4-BE49-F238E27FC236}">
                <a16:creationId xmlns:a16="http://schemas.microsoft.com/office/drawing/2014/main" id="{A2E9E5CB-A4D5-3D41-2C69-5D7F069F01AD}"/>
              </a:ext>
            </a:extLst>
          </p:cNvPr>
          <p:cNvSpPr/>
          <p:nvPr/>
        </p:nvSpPr>
        <p:spPr>
          <a:xfrm>
            <a:off x="2527552" y="5137267"/>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Prompt Templates</a:t>
            </a:r>
          </a:p>
        </p:txBody>
      </p:sp>
      <p:sp>
        <p:nvSpPr>
          <p:cNvPr id="13" name="Rectangle: Rounded Corners 12">
            <a:extLst>
              <a:ext uri="{FF2B5EF4-FFF2-40B4-BE49-F238E27FC236}">
                <a16:creationId xmlns:a16="http://schemas.microsoft.com/office/drawing/2014/main" id="{6CE3B07B-93C9-05C7-8593-86CC1D085DEE}"/>
              </a:ext>
            </a:extLst>
          </p:cNvPr>
          <p:cNvSpPr/>
          <p:nvPr/>
        </p:nvSpPr>
        <p:spPr>
          <a:xfrm>
            <a:off x="1084700" y="4410704"/>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HumanMessage</a:t>
            </a:r>
            <a:r>
              <a:rPr lang="en-US" sz="800" dirty="0"/>
              <a:t> </a:t>
            </a:r>
          </a:p>
          <a:p>
            <a:pPr algn="ctr"/>
            <a:r>
              <a:rPr lang="en-US" sz="800" dirty="0"/>
              <a:t>[role: “user”]</a:t>
            </a:r>
          </a:p>
        </p:txBody>
      </p:sp>
      <p:sp>
        <p:nvSpPr>
          <p:cNvPr id="14" name="Rectangle: Rounded Corners 13">
            <a:extLst>
              <a:ext uri="{FF2B5EF4-FFF2-40B4-BE49-F238E27FC236}">
                <a16:creationId xmlns:a16="http://schemas.microsoft.com/office/drawing/2014/main" id="{B2F8D197-CB08-F8BB-7946-8ED905FFF6D5}"/>
              </a:ext>
            </a:extLst>
          </p:cNvPr>
          <p:cNvSpPr/>
          <p:nvPr/>
        </p:nvSpPr>
        <p:spPr>
          <a:xfrm>
            <a:off x="1084700" y="4898779"/>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AIMessage</a:t>
            </a:r>
            <a:endParaRPr lang="en-US" sz="800" dirty="0"/>
          </a:p>
          <a:p>
            <a:pPr algn="ctr"/>
            <a:r>
              <a:rPr lang="en-US" sz="800" dirty="0"/>
              <a:t>[role: “assistant”]</a:t>
            </a:r>
          </a:p>
        </p:txBody>
      </p:sp>
      <p:sp>
        <p:nvSpPr>
          <p:cNvPr id="15" name="Rectangle: Rounded Corners 14">
            <a:extLst>
              <a:ext uri="{FF2B5EF4-FFF2-40B4-BE49-F238E27FC236}">
                <a16:creationId xmlns:a16="http://schemas.microsoft.com/office/drawing/2014/main" id="{1065AB8B-941B-9FB1-F14B-2E9CF79F36D9}"/>
              </a:ext>
            </a:extLst>
          </p:cNvPr>
          <p:cNvSpPr/>
          <p:nvPr/>
        </p:nvSpPr>
        <p:spPr>
          <a:xfrm>
            <a:off x="1083721" y="5395563"/>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SystemMessage</a:t>
            </a:r>
            <a:endParaRPr lang="en-US" sz="800" dirty="0"/>
          </a:p>
          <a:p>
            <a:pPr algn="ctr"/>
            <a:r>
              <a:rPr lang="en-US" sz="800" dirty="0"/>
              <a:t>[role: “system”]</a:t>
            </a:r>
          </a:p>
        </p:txBody>
      </p:sp>
      <p:sp>
        <p:nvSpPr>
          <p:cNvPr id="16" name="Rectangle: Rounded Corners 15">
            <a:extLst>
              <a:ext uri="{FF2B5EF4-FFF2-40B4-BE49-F238E27FC236}">
                <a16:creationId xmlns:a16="http://schemas.microsoft.com/office/drawing/2014/main" id="{82899533-C99B-8BC1-5B07-6B6C55933F49}"/>
              </a:ext>
            </a:extLst>
          </p:cNvPr>
          <p:cNvSpPr/>
          <p:nvPr/>
        </p:nvSpPr>
        <p:spPr>
          <a:xfrm>
            <a:off x="1083720" y="5914513"/>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ToolMessage</a:t>
            </a:r>
            <a:endParaRPr lang="en-US" sz="800" dirty="0"/>
          </a:p>
          <a:p>
            <a:pPr algn="ctr"/>
            <a:r>
              <a:rPr lang="en-US" sz="800" dirty="0"/>
              <a:t>[role: “tool”]</a:t>
            </a:r>
          </a:p>
        </p:txBody>
      </p:sp>
      <p:cxnSp>
        <p:nvCxnSpPr>
          <p:cNvPr id="18" name="Connector: Elbow 17">
            <a:extLst>
              <a:ext uri="{FF2B5EF4-FFF2-40B4-BE49-F238E27FC236}">
                <a16:creationId xmlns:a16="http://schemas.microsoft.com/office/drawing/2014/main" id="{2EBB7C53-2B98-8000-DF9F-144810E34282}"/>
              </a:ext>
            </a:extLst>
          </p:cNvPr>
          <p:cNvCxnSpPr>
            <a:stCxn id="13" idx="3"/>
            <a:endCxn id="10" idx="1"/>
          </p:cNvCxnSpPr>
          <p:nvPr/>
        </p:nvCxnSpPr>
        <p:spPr>
          <a:xfrm>
            <a:off x="2046601" y="4582896"/>
            <a:ext cx="480951" cy="726563"/>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 name="Connector: Elbow 19">
            <a:extLst>
              <a:ext uri="{FF2B5EF4-FFF2-40B4-BE49-F238E27FC236}">
                <a16:creationId xmlns:a16="http://schemas.microsoft.com/office/drawing/2014/main" id="{B34F02BD-33BB-A4F8-BDF2-C6E74872F80F}"/>
              </a:ext>
            </a:extLst>
          </p:cNvPr>
          <p:cNvCxnSpPr>
            <a:stCxn id="14" idx="3"/>
            <a:endCxn id="10" idx="1"/>
          </p:cNvCxnSpPr>
          <p:nvPr/>
        </p:nvCxnSpPr>
        <p:spPr>
          <a:xfrm>
            <a:off x="2046601" y="5070971"/>
            <a:ext cx="480951" cy="238488"/>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Connector: Elbow 21">
            <a:extLst>
              <a:ext uri="{FF2B5EF4-FFF2-40B4-BE49-F238E27FC236}">
                <a16:creationId xmlns:a16="http://schemas.microsoft.com/office/drawing/2014/main" id="{834AD3E0-B1C5-AC75-5DD2-6224B981BA8D}"/>
              </a:ext>
            </a:extLst>
          </p:cNvPr>
          <p:cNvCxnSpPr>
            <a:stCxn id="15" idx="3"/>
            <a:endCxn id="10" idx="1"/>
          </p:cNvCxnSpPr>
          <p:nvPr/>
        </p:nvCxnSpPr>
        <p:spPr>
          <a:xfrm flipV="1">
            <a:off x="2045622" y="5309459"/>
            <a:ext cx="481930" cy="258296"/>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4" name="Connector: Elbow 23">
            <a:extLst>
              <a:ext uri="{FF2B5EF4-FFF2-40B4-BE49-F238E27FC236}">
                <a16:creationId xmlns:a16="http://schemas.microsoft.com/office/drawing/2014/main" id="{773E30D2-62F8-4EB1-46C3-761DDD206B85}"/>
              </a:ext>
            </a:extLst>
          </p:cNvPr>
          <p:cNvCxnSpPr>
            <a:stCxn id="16" idx="3"/>
            <a:endCxn id="10" idx="1"/>
          </p:cNvCxnSpPr>
          <p:nvPr/>
        </p:nvCxnSpPr>
        <p:spPr>
          <a:xfrm flipV="1">
            <a:off x="2045621" y="5309459"/>
            <a:ext cx="481931" cy="777246"/>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25" name="Rectangle: Rounded Corners 24">
            <a:extLst>
              <a:ext uri="{FF2B5EF4-FFF2-40B4-BE49-F238E27FC236}">
                <a16:creationId xmlns:a16="http://schemas.microsoft.com/office/drawing/2014/main" id="{F5E8FF87-7D54-C2CB-307D-3D3761949FC2}"/>
              </a:ext>
            </a:extLst>
          </p:cNvPr>
          <p:cNvSpPr/>
          <p:nvPr/>
        </p:nvSpPr>
        <p:spPr>
          <a:xfrm>
            <a:off x="4066318" y="5084008"/>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Prompt Value</a:t>
            </a:r>
          </a:p>
        </p:txBody>
      </p:sp>
      <p:cxnSp>
        <p:nvCxnSpPr>
          <p:cNvPr id="27" name="Connector: Elbow 26">
            <a:extLst>
              <a:ext uri="{FF2B5EF4-FFF2-40B4-BE49-F238E27FC236}">
                <a16:creationId xmlns:a16="http://schemas.microsoft.com/office/drawing/2014/main" id="{E87F1911-5C47-DF54-5767-23949A6D5B79}"/>
              </a:ext>
            </a:extLst>
          </p:cNvPr>
          <p:cNvCxnSpPr>
            <a:stCxn id="10" idx="3"/>
            <a:endCxn id="25" idx="1"/>
          </p:cNvCxnSpPr>
          <p:nvPr/>
        </p:nvCxnSpPr>
        <p:spPr>
          <a:xfrm flipV="1">
            <a:off x="3489453" y="5256200"/>
            <a:ext cx="576865" cy="5325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30" name="AutoShape 4" descr="Microsoft 365 Copilot License - Annual Subscriptio">
            <a:extLst>
              <a:ext uri="{FF2B5EF4-FFF2-40B4-BE49-F238E27FC236}">
                <a16:creationId xmlns:a16="http://schemas.microsoft.com/office/drawing/2014/main" id="{A6E405EC-32C0-643C-75D7-3984669C13D5}"/>
              </a:ext>
            </a:extLst>
          </p:cNvPr>
          <p:cNvSpPr>
            <a:spLocks noChangeAspect="1" noChangeArrowheads="1"/>
          </p:cNvSpPr>
          <p:nvPr/>
        </p:nvSpPr>
        <p:spPr bwMode="auto">
          <a:xfrm>
            <a:off x="4723419" y="35618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5" name="Group 34">
            <a:extLst>
              <a:ext uri="{FF2B5EF4-FFF2-40B4-BE49-F238E27FC236}">
                <a16:creationId xmlns:a16="http://schemas.microsoft.com/office/drawing/2014/main" id="{6B1B9A08-E972-1470-9D68-7D4DBD69F79D}"/>
              </a:ext>
            </a:extLst>
          </p:cNvPr>
          <p:cNvGrpSpPr/>
          <p:nvPr/>
        </p:nvGrpSpPr>
        <p:grpSpPr>
          <a:xfrm>
            <a:off x="4986260" y="3351103"/>
            <a:ext cx="961901" cy="687304"/>
            <a:chOff x="3552574" y="3534375"/>
            <a:chExt cx="961901" cy="687304"/>
          </a:xfrm>
        </p:grpSpPr>
        <p:sp>
          <p:nvSpPr>
            <p:cNvPr id="29" name="Rectangle 28">
              <a:extLst>
                <a:ext uri="{FF2B5EF4-FFF2-40B4-BE49-F238E27FC236}">
                  <a16:creationId xmlns:a16="http://schemas.microsoft.com/office/drawing/2014/main" id="{60F77B9C-5714-9C7E-D51B-93105994D1B5}"/>
                </a:ext>
              </a:extLst>
            </p:cNvPr>
            <p:cNvSpPr/>
            <p:nvPr/>
          </p:nvSpPr>
          <p:spPr>
            <a:xfrm>
              <a:off x="3552574" y="3534375"/>
              <a:ext cx="961901" cy="68730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en-US" sz="1050" dirty="0"/>
                <a:t>LLM</a:t>
              </a:r>
            </a:p>
            <a:p>
              <a:endParaRPr lang="en-US" sz="1050" dirty="0"/>
            </a:p>
          </p:txBody>
        </p:sp>
        <p:pic>
          <p:nvPicPr>
            <p:cNvPr id="1026" name="Picture 2" descr="openai&quot; Icon - Download for free – Iconduck">
              <a:extLst>
                <a:ext uri="{FF2B5EF4-FFF2-40B4-BE49-F238E27FC236}">
                  <a16:creationId xmlns:a16="http://schemas.microsoft.com/office/drawing/2014/main" id="{3C671964-8D2F-253A-AD2D-EC1B61CA6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279" y="3730375"/>
              <a:ext cx="168277" cy="1706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88029E-BBD8-BCED-9563-87061B4AE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8933" y="3716818"/>
              <a:ext cx="199605" cy="1996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aude AI icon PNG and SVG Vector Free Download">
              <a:extLst>
                <a:ext uri="{FF2B5EF4-FFF2-40B4-BE49-F238E27FC236}">
                  <a16:creationId xmlns:a16="http://schemas.microsoft.com/office/drawing/2014/main" id="{A7E5EF6F-FAF4-A6EC-389F-49BBF09CA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1915" y="3730856"/>
              <a:ext cx="185567" cy="1855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E73046A0-6086-0F55-3C53-074C478D0FD6}"/>
                </a:ext>
              </a:extLst>
            </p:cNvPr>
            <p:cNvPicPr>
              <a:picLocks noChangeAspect="1"/>
            </p:cNvPicPr>
            <p:nvPr/>
          </p:nvPicPr>
          <p:blipFill>
            <a:blip r:embed="rId6"/>
            <a:stretch>
              <a:fillRect/>
            </a:stretch>
          </p:blipFill>
          <p:spPr>
            <a:xfrm>
              <a:off x="4230859" y="3730376"/>
              <a:ext cx="208263" cy="186048"/>
            </a:xfrm>
            <a:prstGeom prst="rect">
              <a:avLst/>
            </a:prstGeom>
          </p:spPr>
        </p:pic>
        <p:pic>
          <p:nvPicPr>
            <p:cNvPr id="33" name="Picture 32">
              <a:extLst>
                <a:ext uri="{FF2B5EF4-FFF2-40B4-BE49-F238E27FC236}">
                  <a16:creationId xmlns:a16="http://schemas.microsoft.com/office/drawing/2014/main" id="{D4123C7C-78D5-0C7E-B94B-27455BB5D5E5}"/>
                </a:ext>
              </a:extLst>
            </p:cNvPr>
            <p:cNvPicPr>
              <a:picLocks noChangeAspect="1"/>
            </p:cNvPicPr>
            <p:nvPr/>
          </p:nvPicPr>
          <p:blipFill>
            <a:blip r:embed="rId7"/>
            <a:stretch>
              <a:fillRect/>
            </a:stretch>
          </p:blipFill>
          <p:spPr>
            <a:xfrm>
              <a:off x="3670129" y="3931754"/>
              <a:ext cx="257608" cy="242455"/>
            </a:xfrm>
            <a:prstGeom prst="rect">
              <a:avLst/>
            </a:prstGeom>
          </p:spPr>
        </p:pic>
        <p:pic>
          <p:nvPicPr>
            <p:cNvPr id="34" name="Picture 33">
              <a:extLst>
                <a:ext uri="{FF2B5EF4-FFF2-40B4-BE49-F238E27FC236}">
                  <a16:creationId xmlns:a16="http://schemas.microsoft.com/office/drawing/2014/main" id="{E71DF531-71FC-13BF-BB4E-6B94D795688C}"/>
                </a:ext>
              </a:extLst>
            </p:cNvPr>
            <p:cNvPicPr>
              <a:picLocks noChangeAspect="1"/>
            </p:cNvPicPr>
            <p:nvPr/>
          </p:nvPicPr>
          <p:blipFill>
            <a:blip r:embed="rId8"/>
            <a:stretch>
              <a:fillRect/>
            </a:stretch>
          </p:blipFill>
          <p:spPr>
            <a:xfrm>
              <a:off x="4024230" y="3966040"/>
              <a:ext cx="335408" cy="175531"/>
            </a:xfrm>
            <a:prstGeom prst="rect">
              <a:avLst/>
            </a:prstGeom>
          </p:spPr>
        </p:pic>
      </p:grpSp>
      <p:sp>
        <p:nvSpPr>
          <p:cNvPr id="52" name="Rectangle: Rounded Corners 51">
            <a:extLst>
              <a:ext uri="{FF2B5EF4-FFF2-40B4-BE49-F238E27FC236}">
                <a16:creationId xmlns:a16="http://schemas.microsoft.com/office/drawing/2014/main" id="{580A5A75-4005-CAD1-2E55-27A41FABA611}"/>
              </a:ext>
            </a:extLst>
          </p:cNvPr>
          <p:cNvSpPr/>
          <p:nvPr/>
        </p:nvSpPr>
        <p:spPr>
          <a:xfrm>
            <a:off x="5145498" y="5084841"/>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Output Parser</a:t>
            </a:r>
          </a:p>
        </p:txBody>
      </p:sp>
      <p:cxnSp>
        <p:nvCxnSpPr>
          <p:cNvPr id="54" name="Straight Arrow Connector 53">
            <a:extLst>
              <a:ext uri="{FF2B5EF4-FFF2-40B4-BE49-F238E27FC236}">
                <a16:creationId xmlns:a16="http://schemas.microsoft.com/office/drawing/2014/main" id="{9B1D9379-381C-2D39-42D9-1339BA4C9C67}"/>
              </a:ext>
            </a:extLst>
          </p:cNvPr>
          <p:cNvCxnSpPr>
            <a:cxnSpLocks/>
            <a:endCxn id="52" idx="0"/>
          </p:cNvCxnSpPr>
          <p:nvPr/>
        </p:nvCxnSpPr>
        <p:spPr>
          <a:xfrm>
            <a:off x="5478702" y="4102297"/>
            <a:ext cx="147747" cy="9825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55" name="3D Model 54" descr="Laptop Computer">
                <a:extLst>
                  <a:ext uri="{FF2B5EF4-FFF2-40B4-BE49-F238E27FC236}">
                    <a16:creationId xmlns:a16="http://schemas.microsoft.com/office/drawing/2014/main" id="{DAA813DD-EA71-7CEF-1578-2568E9A2C5C3}"/>
                  </a:ext>
                </a:extLst>
              </p:cNvPr>
              <p:cNvGraphicFramePr>
                <a:graphicFrameLocks noChangeAspect="1"/>
              </p:cNvGraphicFramePr>
              <p:nvPr>
                <p:extLst>
                  <p:ext uri="{D42A27DB-BD31-4B8C-83A1-F6EECF244321}">
                    <p14:modId xmlns:p14="http://schemas.microsoft.com/office/powerpoint/2010/main" val="3367158274"/>
                  </p:ext>
                </p:extLst>
              </p:nvPr>
            </p:nvGraphicFramePr>
            <p:xfrm>
              <a:off x="6005141" y="6026458"/>
              <a:ext cx="730531" cy="770621"/>
            </p:xfrm>
            <a:graphic>
              <a:graphicData uri="http://schemas.microsoft.com/office/drawing/2017/model3d">
                <am3d:model3d r:embed="rId9">
                  <am3d:spPr>
                    <a:xfrm>
                      <a:off x="0" y="0"/>
                      <a:ext cx="730531" cy="770621"/>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2495609" ay="2893275" az="2010107"/>
                    <am3d:postTrans dx="0" dy="0" dz="0"/>
                  </am3d:trans>
                  <am3d:raster rName="Office3DRenderer" rVer="16.0.8326">
                    <am3d:blip r:embed="rId10"/>
                  </am3d:raster>
                  <am3d:objViewport viewportSz="7906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descr="Laptop Computer">
                <a:extLst>
                  <a:ext uri="{FF2B5EF4-FFF2-40B4-BE49-F238E27FC236}">
                    <a16:creationId xmlns:a16="http://schemas.microsoft.com/office/drawing/2014/main" id="{DAA813DD-EA71-7CEF-1578-2568E9A2C5C3}"/>
                  </a:ext>
                </a:extLst>
              </p:cNvPr>
              <p:cNvPicPr>
                <a:picLocks noGrp="1" noRot="1" noChangeAspect="1" noMove="1" noResize="1" noEditPoints="1" noAdjustHandles="1" noChangeArrowheads="1" noChangeShapeType="1" noCrop="1"/>
              </p:cNvPicPr>
              <p:nvPr/>
            </p:nvPicPr>
            <p:blipFill>
              <a:blip r:embed="rId10"/>
              <a:stretch>
                <a:fillRect/>
              </a:stretch>
            </p:blipFill>
            <p:spPr>
              <a:xfrm>
                <a:off x="6005141" y="6026458"/>
                <a:ext cx="730531" cy="770621"/>
              </a:xfrm>
              <a:prstGeom prst="rect">
                <a:avLst/>
              </a:prstGeom>
            </p:spPr>
          </p:pic>
        </mc:Fallback>
      </mc:AlternateContent>
      <p:cxnSp>
        <p:nvCxnSpPr>
          <p:cNvPr id="57" name="Straight Arrow Connector 56">
            <a:extLst>
              <a:ext uri="{FF2B5EF4-FFF2-40B4-BE49-F238E27FC236}">
                <a16:creationId xmlns:a16="http://schemas.microsoft.com/office/drawing/2014/main" id="{E34B6842-D7E2-0A2C-C4D7-C8358C17EFC5}"/>
              </a:ext>
            </a:extLst>
          </p:cNvPr>
          <p:cNvCxnSpPr>
            <a:cxnSpLocks/>
            <a:endCxn id="60" idx="0"/>
          </p:cNvCxnSpPr>
          <p:nvPr/>
        </p:nvCxnSpPr>
        <p:spPr>
          <a:xfrm flipH="1">
            <a:off x="4834176" y="5429225"/>
            <a:ext cx="792273" cy="620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C34CE6A-2C40-7FBF-9576-1E2E76562F01}"/>
              </a:ext>
            </a:extLst>
          </p:cNvPr>
          <p:cNvCxnSpPr>
            <a:cxnSpLocks/>
            <a:stCxn id="60" idx="0"/>
          </p:cNvCxnSpPr>
          <p:nvPr/>
        </p:nvCxnSpPr>
        <p:spPr>
          <a:xfrm flipH="1" flipV="1">
            <a:off x="4640164" y="5490151"/>
            <a:ext cx="194012" cy="559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id="{A5C36067-79B8-44B5-1155-52D3389E4508}"/>
              </a:ext>
            </a:extLst>
          </p:cNvPr>
          <p:cNvPicPr>
            <a:picLocks noChangeAspect="1"/>
          </p:cNvPicPr>
          <p:nvPr/>
        </p:nvPicPr>
        <p:blipFill>
          <a:blip r:embed="rId11"/>
          <a:stretch>
            <a:fillRect/>
          </a:stretch>
        </p:blipFill>
        <p:spPr>
          <a:xfrm>
            <a:off x="4281726" y="6049740"/>
            <a:ext cx="1104900" cy="398152"/>
          </a:xfrm>
          <a:prstGeom prst="rect">
            <a:avLst/>
          </a:prstGeom>
        </p:spPr>
      </p:pic>
      <p:cxnSp>
        <p:nvCxnSpPr>
          <p:cNvPr id="1039" name="Straight Arrow Connector 1038">
            <a:extLst>
              <a:ext uri="{FF2B5EF4-FFF2-40B4-BE49-F238E27FC236}">
                <a16:creationId xmlns:a16="http://schemas.microsoft.com/office/drawing/2014/main" id="{56E97453-9110-F8B6-501C-F0ACBE562B3B}"/>
              </a:ext>
            </a:extLst>
          </p:cNvPr>
          <p:cNvCxnSpPr>
            <a:stCxn id="25" idx="0"/>
          </p:cNvCxnSpPr>
          <p:nvPr/>
        </p:nvCxnSpPr>
        <p:spPr>
          <a:xfrm flipV="1">
            <a:off x="4547269" y="4038407"/>
            <a:ext cx="814154" cy="1045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44" name="Picture 1043">
            <a:extLst>
              <a:ext uri="{FF2B5EF4-FFF2-40B4-BE49-F238E27FC236}">
                <a16:creationId xmlns:a16="http://schemas.microsoft.com/office/drawing/2014/main" id="{F688AE6C-687E-4410-C455-6A60D8A06094}"/>
              </a:ext>
            </a:extLst>
          </p:cNvPr>
          <p:cNvPicPr>
            <a:picLocks noChangeAspect="1"/>
          </p:cNvPicPr>
          <p:nvPr/>
        </p:nvPicPr>
        <p:blipFill>
          <a:blip r:embed="rId12"/>
          <a:stretch>
            <a:fillRect/>
          </a:stretch>
        </p:blipFill>
        <p:spPr>
          <a:xfrm>
            <a:off x="5657493" y="6232236"/>
            <a:ext cx="328345" cy="309031"/>
          </a:xfrm>
          <a:prstGeom prst="rect">
            <a:avLst/>
          </a:prstGeom>
        </p:spPr>
      </p:pic>
      <p:cxnSp>
        <p:nvCxnSpPr>
          <p:cNvPr id="1052" name="Straight Arrow Connector 1051">
            <a:extLst>
              <a:ext uri="{FF2B5EF4-FFF2-40B4-BE49-F238E27FC236}">
                <a16:creationId xmlns:a16="http://schemas.microsoft.com/office/drawing/2014/main" id="{D83B62DE-B0DE-D65C-5C50-A5D85E8BADE0}"/>
              </a:ext>
            </a:extLst>
          </p:cNvPr>
          <p:cNvCxnSpPr>
            <a:stCxn id="60" idx="3"/>
            <a:endCxn id="1044" idx="1"/>
          </p:cNvCxnSpPr>
          <p:nvPr/>
        </p:nvCxnSpPr>
        <p:spPr>
          <a:xfrm>
            <a:off x="5386626" y="6248816"/>
            <a:ext cx="270867" cy="13793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891A95E-55E8-9F58-A8BE-36CC5856ED57}"/>
              </a:ext>
            </a:extLst>
          </p:cNvPr>
          <p:cNvSpPr/>
          <p:nvPr/>
        </p:nvSpPr>
        <p:spPr>
          <a:xfrm>
            <a:off x="8592416" y="-941258"/>
            <a:ext cx="1995924" cy="7410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Blend into circle diagram</a:t>
            </a:r>
          </a:p>
        </p:txBody>
      </p:sp>
      <p:pic>
        <p:nvPicPr>
          <p:cNvPr id="5" name="Picture 4">
            <a:extLst>
              <a:ext uri="{FF2B5EF4-FFF2-40B4-BE49-F238E27FC236}">
                <a16:creationId xmlns:a16="http://schemas.microsoft.com/office/drawing/2014/main" id="{D357C4F6-A5C8-59EB-FA9D-ECE472B82406}"/>
              </a:ext>
            </a:extLst>
          </p:cNvPr>
          <p:cNvPicPr>
            <a:picLocks noChangeAspect="1"/>
          </p:cNvPicPr>
          <p:nvPr/>
        </p:nvPicPr>
        <p:blipFill>
          <a:blip r:embed="rId13"/>
          <a:stretch>
            <a:fillRect/>
          </a:stretch>
        </p:blipFill>
        <p:spPr>
          <a:xfrm>
            <a:off x="5187272" y="1773159"/>
            <a:ext cx="1371071" cy="1535271"/>
          </a:xfrm>
          <a:prstGeom prst="rect">
            <a:avLst/>
          </a:prstGeom>
        </p:spPr>
      </p:pic>
    </p:spTree>
    <p:extLst>
      <p:ext uri="{BB962C8B-B14F-4D97-AF65-F5344CB8AC3E}">
        <p14:creationId xmlns:p14="http://schemas.microsoft.com/office/powerpoint/2010/main" val="335039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3624EF-D9C4-71D8-710C-E400B7A61E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42921-B966-4A62-852C-F7CA714BA7DB}" type="slidenum">
              <a:rPr kumimoji="0" lang="en-US" sz="1200" b="0" i="0" u="none" strike="noStrike" kern="1200" cap="none" spc="0" normalizeH="0" baseline="0" noProof="0" smtClean="0">
                <a:ln>
                  <a:noFill/>
                </a:ln>
                <a:solidFill>
                  <a:prstClr val="black">
                    <a:tint val="75000"/>
                  </a:prstClr>
                </a:solidFill>
                <a:effectLst/>
                <a:uLnTx/>
                <a:uFillTx/>
                <a:latin typeface="Poppi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Poppins"/>
              <a:ea typeface="+mn-ea"/>
              <a:cs typeface="+mn-cs"/>
            </a:endParaRPr>
          </a:p>
        </p:txBody>
      </p:sp>
      <p:sp>
        <p:nvSpPr>
          <p:cNvPr id="3" name="Footer Placeholder 2">
            <a:extLst>
              <a:ext uri="{FF2B5EF4-FFF2-40B4-BE49-F238E27FC236}">
                <a16:creationId xmlns:a16="http://schemas.microsoft.com/office/drawing/2014/main" id="{4BF02939-1A40-D892-0F40-5357C55F2DF5}"/>
              </a:ext>
            </a:extLst>
          </p:cNvPr>
          <p:cNvSpPr>
            <a:spLocks noGrp="1"/>
          </p:cNvSpPr>
          <p:nvPr>
            <p:ph type="ftr" sz="quarter" idx="11"/>
          </p:nvPr>
        </p:nvSpPr>
        <p:spPr>
          <a:xfrm>
            <a:off x="3105593" y="6356348"/>
            <a:ext cx="598081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Poppins"/>
                <a:ea typeface="+mn-ea"/>
                <a:cs typeface="+mn-cs"/>
              </a:rPr>
              <a:t>Copyright © 2024 Accelerated Innovation Group. All rights reserved.</a:t>
            </a:r>
          </a:p>
        </p:txBody>
      </p:sp>
      <p:sp>
        <p:nvSpPr>
          <p:cNvPr id="5" name="Text Placeholder 4">
            <a:extLst>
              <a:ext uri="{FF2B5EF4-FFF2-40B4-BE49-F238E27FC236}">
                <a16:creationId xmlns:a16="http://schemas.microsoft.com/office/drawing/2014/main" id="{C77F61B5-FF11-BD5B-FBFF-AE6882415168}"/>
              </a:ext>
            </a:extLst>
          </p:cNvPr>
          <p:cNvSpPr>
            <a:spLocks noGrp="1"/>
          </p:cNvSpPr>
          <p:nvPr>
            <p:ph type="body" sz="quarter" idx="28"/>
          </p:nvPr>
        </p:nvSpPr>
        <p:spPr>
          <a:xfrm>
            <a:off x="2640" y="-25487"/>
            <a:ext cx="11940259" cy="848660"/>
          </a:xfrm>
        </p:spPr>
        <p:txBody>
          <a:bodyPr bIns="91440" anchor="b" anchorCtr="0">
            <a:normAutofit/>
          </a:bodyPr>
          <a:lstStyle/>
          <a:p>
            <a:r>
              <a:rPr lang="en-US" sz="2400" b="1" dirty="0"/>
              <a:t>GenAI Solutions follow a similar high-level ‘workflow’</a:t>
            </a:r>
          </a:p>
        </p:txBody>
      </p:sp>
      <p:grpSp>
        <p:nvGrpSpPr>
          <p:cNvPr id="193" name="Group 192">
            <a:extLst>
              <a:ext uri="{FF2B5EF4-FFF2-40B4-BE49-F238E27FC236}">
                <a16:creationId xmlns:a16="http://schemas.microsoft.com/office/drawing/2014/main" id="{60A7BE40-B277-AC1E-2551-13A6B83DAADD}"/>
              </a:ext>
            </a:extLst>
          </p:cNvPr>
          <p:cNvGrpSpPr/>
          <p:nvPr/>
        </p:nvGrpSpPr>
        <p:grpSpPr>
          <a:xfrm>
            <a:off x="6308550" y="1397084"/>
            <a:ext cx="1021182" cy="593803"/>
            <a:chOff x="4888444" y="1594889"/>
            <a:chExt cx="971620" cy="564983"/>
          </a:xfrm>
        </p:grpSpPr>
        <p:sp>
          <p:nvSpPr>
            <p:cNvPr id="218" name="Oval 217">
              <a:extLst>
                <a:ext uri="{FF2B5EF4-FFF2-40B4-BE49-F238E27FC236}">
                  <a16:creationId xmlns:a16="http://schemas.microsoft.com/office/drawing/2014/main" id="{D66B4F7C-69F1-E555-ED35-E026DC75CC30}"/>
                </a:ext>
              </a:extLst>
            </p:cNvPr>
            <p:cNvSpPr/>
            <p:nvPr/>
          </p:nvSpPr>
          <p:spPr>
            <a:xfrm>
              <a:off x="4888444" y="198180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9" name="Freeform: Shape 218">
              <a:extLst>
                <a:ext uri="{FF2B5EF4-FFF2-40B4-BE49-F238E27FC236}">
                  <a16:creationId xmlns:a16="http://schemas.microsoft.com/office/drawing/2014/main" id="{7E60B5EF-09D8-FBD6-A6E5-E6CBFDE9058F}"/>
                </a:ext>
              </a:extLst>
            </p:cNvPr>
            <p:cNvSpPr/>
            <p:nvPr/>
          </p:nvSpPr>
          <p:spPr>
            <a:xfrm>
              <a:off x="4987276" y="159488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0" name="Oval 219">
              <a:extLst>
                <a:ext uri="{FF2B5EF4-FFF2-40B4-BE49-F238E27FC236}">
                  <a16:creationId xmlns:a16="http://schemas.microsoft.com/office/drawing/2014/main" id="{C43484EB-5619-8DCF-3072-213594D60706}"/>
                </a:ext>
              </a:extLst>
            </p:cNvPr>
            <p:cNvSpPr/>
            <p:nvPr/>
          </p:nvSpPr>
          <p:spPr>
            <a:xfrm>
              <a:off x="4946341" y="2039389"/>
              <a:ext cx="62276" cy="62899"/>
            </a:xfrm>
            <a:prstGeom prst="ellipse">
              <a:avLst/>
            </a:prstGeom>
            <a:solidFill>
              <a:srgbClr val="238896"/>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76" name="Group 175">
            <a:extLst>
              <a:ext uri="{FF2B5EF4-FFF2-40B4-BE49-F238E27FC236}">
                <a16:creationId xmlns:a16="http://schemas.microsoft.com/office/drawing/2014/main" id="{CA80A86F-F432-9599-0B63-0A12B3D134E7}"/>
              </a:ext>
            </a:extLst>
          </p:cNvPr>
          <p:cNvGrpSpPr/>
          <p:nvPr/>
        </p:nvGrpSpPr>
        <p:grpSpPr>
          <a:xfrm>
            <a:off x="5215707" y="2963404"/>
            <a:ext cx="1803756" cy="1520008"/>
            <a:chOff x="3703791" y="3085188"/>
            <a:chExt cx="1716212" cy="1446235"/>
          </a:xfrm>
        </p:grpSpPr>
        <p:sp>
          <p:nvSpPr>
            <p:cNvPr id="184" name="Oval 183">
              <a:extLst>
                <a:ext uri="{FF2B5EF4-FFF2-40B4-BE49-F238E27FC236}">
                  <a16:creationId xmlns:a16="http://schemas.microsoft.com/office/drawing/2014/main" id="{618D227F-0EB4-770B-FAAF-5B8245E4F2E0}"/>
                </a:ext>
              </a:extLst>
            </p:cNvPr>
            <p:cNvSpPr/>
            <p:nvPr/>
          </p:nvSpPr>
          <p:spPr>
            <a:xfrm>
              <a:off x="3841882" y="3085188"/>
              <a:ext cx="1440030" cy="1446235"/>
            </a:xfrm>
            <a:prstGeom prst="ellipse">
              <a:avLst/>
            </a:prstGeom>
            <a:solidFill>
              <a:srgbClr val="FFFFFF"/>
            </a:solidFill>
            <a:ln w="9525" cap="flat" cmpd="sng" algn="ctr">
              <a:gradFill>
                <a:gsLst>
                  <a:gs pos="0">
                    <a:sysClr val="window" lastClr="FFFFFF"/>
                  </a:gs>
                  <a:gs pos="100000">
                    <a:sysClr val="window" lastClr="FFFFFF">
                      <a:lumMod val="85000"/>
                    </a:sysClr>
                  </a:gs>
                </a:gsLst>
                <a:lin ang="5400000" scaled="1"/>
              </a:gradFill>
              <a:prstDash val="solid"/>
              <a:miter lim="800000"/>
            </a:ln>
            <a:effectLst>
              <a:outerShdw blurRad="127000" dist="101600" dir="2700000" algn="tl" rotWithShape="0">
                <a:prstClr val="black">
                  <a:alpha val="20000"/>
                </a:prstClr>
              </a:out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5" name="Rectangle 184">
              <a:extLst>
                <a:ext uri="{FF2B5EF4-FFF2-40B4-BE49-F238E27FC236}">
                  <a16:creationId xmlns:a16="http://schemas.microsoft.com/office/drawing/2014/main" id="{8C7F317A-FF14-0EC6-2348-0397E31496F5}"/>
                </a:ext>
              </a:extLst>
            </p:cNvPr>
            <p:cNvSpPr/>
            <p:nvPr/>
          </p:nvSpPr>
          <p:spPr>
            <a:xfrm>
              <a:off x="3703791" y="3404453"/>
              <a:ext cx="1716212" cy="87851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High-Level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GenAI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Flow</a:t>
              </a:r>
              <a:endParaRPr kumimoji="0" lang="en-IN" sz="1800" b="0" i="0" u="none" strike="noStrike" kern="0" cap="none" spc="0" normalizeH="0" baseline="0" noProof="0" dirty="0">
                <a:ln>
                  <a:noFill/>
                </a:ln>
                <a:solidFill>
                  <a:srgbClr val="417687"/>
                </a:solidFill>
                <a:effectLst/>
                <a:uLnTx/>
                <a:uFillTx/>
                <a:latin typeface="Arial Nova" panose="020B0504020202020204" pitchFamily="34" charset="0"/>
                <a:ea typeface="+mn-ea"/>
                <a:cs typeface="+mn-cs"/>
              </a:endParaRPr>
            </a:p>
          </p:txBody>
        </p:sp>
      </p:grpSp>
      <p:grpSp>
        <p:nvGrpSpPr>
          <p:cNvPr id="241" name="Group 240">
            <a:extLst>
              <a:ext uri="{FF2B5EF4-FFF2-40B4-BE49-F238E27FC236}">
                <a16:creationId xmlns:a16="http://schemas.microsoft.com/office/drawing/2014/main" id="{C940C8AE-6ECA-33C3-7101-40628D06B3F0}"/>
              </a:ext>
            </a:extLst>
          </p:cNvPr>
          <p:cNvGrpSpPr/>
          <p:nvPr/>
        </p:nvGrpSpPr>
        <p:grpSpPr>
          <a:xfrm>
            <a:off x="5350363" y="1110150"/>
            <a:ext cx="6549955" cy="1531856"/>
            <a:chOff x="5350363" y="1072938"/>
            <a:chExt cx="6549955" cy="1531856"/>
          </a:xfrm>
        </p:grpSpPr>
        <p:sp>
          <p:nvSpPr>
            <p:cNvPr id="186" name="Freeform: Shape 185">
              <a:extLst>
                <a:ext uri="{FF2B5EF4-FFF2-40B4-BE49-F238E27FC236}">
                  <a16:creationId xmlns:a16="http://schemas.microsoft.com/office/drawing/2014/main" id="{9B92A79E-9EEF-F6B5-1FE5-5FAC0A302782}"/>
                </a:ext>
              </a:extLst>
            </p:cNvPr>
            <p:cNvSpPr/>
            <p:nvPr/>
          </p:nvSpPr>
          <p:spPr>
            <a:xfrm>
              <a:off x="5350363" y="1456590"/>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238896"/>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3" name="Group 152">
              <a:extLst>
                <a:ext uri="{FF2B5EF4-FFF2-40B4-BE49-F238E27FC236}">
                  <a16:creationId xmlns:a16="http://schemas.microsoft.com/office/drawing/2014/main" id="{797240E4-373F-1F58-5884-7F7E95FE74D3}"/>
                </a:ext>
              </a:extLst>
            </p:cNvPr>
            <p:cNvGrpSpPr/>
            <p:nvPr/>
          </p:nvGrpSpPr>
          <p:grpSpPr>
            <a:xfrm>
              <a:off x="6611819" y="1072938"/>
              <a:ext cx="5288499" cy="589100"/>
              <a:chOff x="5175632" y="1221539"/>
              <a:chExt cx="5031825" cy="560508"/>
            </a:xfrm>
          </p:grpSpPr>
          <p:sp>
            <p:nvSpPr>
              <p:cNvPr id="172" name="Rectangle 171">
                <a:extLst>
                  <a:ext uri="{FF2B5EF4-FFF2-40B4-BE49-F238E27FC236}">
                    <a16:creationId xmlns:a16="http://schemas.microsoft.com/office/drawing/2014/main" id="{BF1D75B2-F2B5-BC0F-9930-8E548D530BF2}"/>
                  </a:ext>
                </a:extLst>
              </p:cNvPr>
              <p:cNvSpPr/>
              <p:nvPr/>
            </p:nvSpPr>
            <p:spPr>
              <a:xfrm>
                <a:off x="5175634" y="1518492"/>
                <a:ext cx="3055024"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i="1" kern="0" dirty="0">
                    <a:solidFill>
                      <a:srgbClr val="000000">
                        <a:lumMod val="50000"/>
                        <a:lumOff val="50000"/>
                      </a:srgbClr>
                    </a:solidFill>
                    <a:latin typeface="Arial" panose="020B0604020202020204" pitchFamily="34" charset="0"/>
                    <a:cs typeface="Arial" panose="020B0604020202020204" pitchFamily="34" charset="0"/>
                  </a:rPr>
                  <a:t>Project Initiation</a:t>
                </a: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73" name="Rectangle 172">
                <a:extLst>
                  <a:ext uri="{FF2B5EF4-FFF2-40B4-BE49-F238E27FC236}">
                    <a16:creationId xmlns:a16="http://schemas.microsoft.com/office/drawing/2014/main" id="{C2375EA6-43A8-9BF5-96FA-899090AC3397}"/>
                  </a:ext>
                </a:extLst>
              </p:cNvPr>
              <p:cNvSpPr/>
              <p:nvPr/>
            </p:nvSpPr>
            <p:spPr>
              <a:xfrm>
                <a:off x="5175632" y="1221539"/>
                <a:ext cx="5031825"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1. Ensure Your Data &amp; Systems are ‘GenAI-Ready’</a:t>
                </a:r>
              </a:p>
            </p:txBody>
          </p:sp>
        </p:grpSp>
      </p:grpSp>
      <p:pic>
        <p:nvPicPr>
          <p:cNvPr id="222" name="Picture 221" descr="A blue and black logo&#10;&#10;Description automatically generated">
            <a:extLst>
              <a:ext uri="{FF2B5EF4-FFF2-40B4-BE49-F238E27FC236}">
                <a16:creationId xmlns:a16="http://schemas.microsoft.com/office/drawing/2014/main" id="{261DF6D0-1826-F0E0-6FCD-4E31BAE0713D}"/>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54985" y="2002905"/>
            <a:ext cx="512064" cy="512064"/>
          </a:xfrm>
          <a:prstGeom prst="rect">
            <a:avLst/>
          </a:prstGeom>
        </p:spPr>
      </p:pic>
      <p:grpSp>
        <p:nvGrpSpPr>
          <p:cNvPr id="240" name="Group 239">
            <a:extLst>
              <a:ext uri="{FF2B5EF4-FFF2-40B4-BE49-F238E27FC236}">
                <a16:creationId xmlns:a16="http://schemas.microsoft.com/office/drawing/2014/main" id="{93119746-60B7-4824-D48C-C773EC6545E2}"/>
              </a:ext>
            </a:extLst>
          </p:cNvPr>
          <p:cNvGrpSpPr/>
          <p:nvPr/>
        </p:nvGrpSpPr>
        <p:grpSpPr>
          <a:xfrm>
            <a:off x="6857622" y="1946642"/>
            <a:ext cx="5146488" cy="1508806"/>
            <a:chOff x="6857622" y="1909430"/>
            <a:chExt cx="5146488" cy="1508806"/>
          </a:xfrm>
        </p:grpSpPr>
        <p:grpSp>
          <p:nvGrpSpPr>
            <p:cNvPr id="154" name="Group 153">
              <a:extLst>
                <a:ext uri="{FF2B5EF4-FFF2-40B4-BE49-F238E27FC236}">
                  <a16:creationId xmlns:a16="http://schemas.microsoft.com/office/drawing/2014/main" id="{D3CABCFB-A4A5-8D45-91F5-5AEBB78A7B6C}"/>
                </a:ext>
              </a:extLst>
            </p:cNvPr>
            <p:cNvGrpSpPr/>
            <p:nvPr/>
          </p:nvGrpSpPr>
          <p:grpSpPr>
            <a:xfrm>
              <a:off x="8147838" y="1983574"/>
              <a:ext cx="3856272" cy="609120"/>
              <a:chOff x="5312206" y="1010168"/>
              <a:chExt cx="3669110" cy="579557"/>
            </a:xfrm>
          </p:grpSpPr>
          <p:sp>
            <p:nvSpPr>
              <p:cNvPr id="170" name="Rectangle 169">
                <a:extLst>
                  <a:ext uri="{FF2B5EF4-FFF2-40B4-BE49-F238E27FC236}">
                    <a16:creationId xmlns:a16="http://schemas.microsoft.com/office/drawing/2014/main" id="{0A319BE3-AC7E-0E94-C0F9-AE90F45C7B7E}"/>
                  </a:ext>
                </a:extLst>
              </p:cNvPr>
              <p:cNvSpPr/>
              <p:nvPr/>
            </p:nvSpPr>
            <p:spPr>
              <a:xfrm>
                <a:off x="5312207" y="1326170"/>
                <a:ext cx="2743779"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i="1" kern="0" dirty="0">
                    <a:solidFill>
                      <a:srgbClr val="000000">
                        <a:lumMod val="50000"/>
                        <a:lumOff val="50000"/>
                      </a:srgbClr>
                    </a:solidFill>
                    <a:latin typeface="Arial" panose="020B0604020202020204" pitchFamily="34" charset="0"/>
                    <a:cs typeface="Arial" panose="020B0604020202020204" pitchFamily="34" charset="0"/>
                  </a:rPr>
                  <a:t>User Acceptance Criteria</a:t>
                </a: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71" name="Rectangle 170">
                <a:extLst>
                  <a:ext uri="{FF2B5EF4-FFF2-40B4-BE49-F238E27FC236}">
                    <a16:creationId xmlns:a16="http://schemas.microsoft.com/office/drawing/2014/main" id="{33B0739E-FDA4-8719-007F-23CF525429BE}"/>
                  </a:ext>
                </a:extLst>
              </p:cNvPr>
              <p:cNvSpPr/>
              <p:nvPr/>
            </p:nvSpPr>
            <p:spPr>
              <a:xfrm>
                <a:off x="5312206" y="1010168"/>
                <a:ext cx="3669110"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2. Understand the User’s Request</a:t>
                </a:r>
              </a:p>
            </p:txBody>
          </p:sp>
        </p:grpSp>
        <p:grpSp>
          <p:nvGrpSpPr>
            <p:cNvPr id="235" name="Group 234">
              <a:extLst>
                <a:ext uri="{FF2B5EF4-FFF2-40B4-BE49-F238E27FC236}">
                  <a16:creationId xmlns:a16="http://schemas.microsoft.com/office/drawing/2014/main" id="{531A15E9-8195-B5BE-0A40-DDDBC7431A1F}"/>
                </a:ext>
              </a:extLst>
            </p:cNvPr>
            <p:cNvGrpSpPr/>
            <p:nvPr/>
          </p:nvGrpSpPr>
          <p:grpSpPr>
            <a:xfrm>
              <a:off x="6857622" y="1909430"/>
              <a:ext cx="1786060" cy="1508806"/>
              <a:chOff x="6857622" y="1909430"/>
              <a:chExt cx="1786060" cy="1508806"/>
            </a:xfrm>
          </p:grpSpPr>
          <p:grpSp>
            <p:nvGrpSpPr>
              <p:cNvPr id="194" name="Group 193">
                <a:extLst>
                  <a:ext uri="{FF2B5EF4-FFF2-40B4-BE49-F238E27FC236}">
                    <a16:creationId xmlns:a16="http://schemas.microsoft.com/office/drawing/2014/main" id="{9DFF2FDB-9A82-9AD9-CA6D-18DA40B2B5FE}"/>
                  </a:ext>
                </a:extLst>
              </p:cNvPr>
              <p:cNvGrpSpPr/>
              <p:nvPr/>
            </p:nvGrpSpPr>
            <p:grpSpPr>
              <a:xfrm>
                <a:off x="7622500" y="2288890"/>
                <a:ext cx="1021182" cy="593803"/>
                <a:chOff x="6138622" y="2478818"/>
                <a:chExt cx="971620" cy="564983"/>
              </a:xfrm>
            </p:grpSpPr>
            <p:sp>
              <p:nvSpPr>
                <p:cNvPr id="215" name="Oval 214">
                  <a:extLst>
                    <a:ext uri="{FF2B5EF4-FFF2-40B4-BE49-F238E27FC236}">
                      <a16:creationId xmlns:a16="http://schemas.microsoft.com/office/drawing/2014/main" id="{3ECBB7BD-F1A2-3CB6-2F4F-FCDB2F066CE2}"/>
                    </a:ext>
                  </a:extLst>
                </p:cNvPr>
                <p:cNvSpPr/>
                <p:nvPr/>
              </p:nvSpPr>
              <p:spPr>
                <a:xfrm>
                  <a:off x="6138622" y="2865732"/>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6" name="Freeform: Shape 215">
                  <a:extLst>
                    <a:ext uri="{FF2B5EF4-FFF2-40B4-BE49-F238E27FC236}">
                      <a16:creationId xmlns:a16="http://schemas.microsoft.com/office/drawing/2014/main" id="{1BC27EF5-DF53-CB7B-0BE9-4CB6555F02A0}"/>
                    </a:ext>
                  </a:extLst>
                </p:cNvPr>
                <p:cNvSpPr/>
                <p:nvPr/>
              </p:nvSpPr>
              <p:spPr>
                <a:xfrm>
                  <a:off x="6237454" y="247881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7" name="Oval 216">
                  <a:extLst>
                    <a:ext uri="{FF2B5EF4-FFF2-40B4-BE49-F238E27FC236}">
                      <a16:creationId xmlns:a16="http://schemas.microsoft.com/office/drawing/2014/main" id="{91207492-80F1-6BB8-3739-F710BAE40C3C}"/>
                    </a:ext>
                  </a:extLst>
                </p:cNvPr>
                <p:cNvSpPr/>
                <p:nvPr/>
              </p:nvSpPr>
              <p:spPr>
                <a:xfrm>
                  <a:off x="6196519" y="2923318"/>
                  <a:ext cx="62276" cy="62899"/>
                </a:xfrm>
                <a:prstGeom prst="ellipse">
                  <a:avLst/>
                </a:prstGeom>
                <a:solidFill>
                  <a:srgbClr val="13A5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2" name="Freeform: Shape 191">
                <a:extLst>
                  <a:ext uri="{FF2B5EF4-FFF2-40B4-BE49-F238E27FC236}">
                    <a16:creationId xmlns:a16="http://schemas.microsoft.com/office/drawing/2014/main" id="{778ECF4C-016B-7B85-6B2E-472DB8A60D13}"/>
                  </a:ext>
                </a:extLst>
              </p:cNvPr>
              <p:cNvSpPr/>
              <p:nvPr/>
            </p:nvSpPr>
            <p:spPr>
              <a:xfrm rot="13926141" flipH="1" flipV="1">
                <a:off x="6677321" y="2089731"/>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13A5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4" name="Picture 223" descr="A blue and black background with numbers and a black background&#10;&#10;Description automatically generated">
                <a:extLst>
                  <a:ext uri="{FF2B5EF4-FFF2-40B4-BE49-F238E27FC236}">
                    <a16:creationId xmlns:a16="http://schemas.microsoft.com/office/drawing/2014/main" id="{16EAB8D8-BE65-5ADE-EEE2-A4537587DBBD}"/>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70520" y="2567144"/>
                <a:ext cx="512064" cy="512064"/>
              </a:xfrm>
              <a:prstGeom prst="rect">
                <a:avLst/>
              </a:prstGeom>
            </p:spPr>
          </p:pic>
        </p:grpSp>
      </p:grpSp>
      <p:grpSp>
        <p:nvGrpSpPr>
          <p:cNvPr id="239" name="Group 238">
            <a:extLst>
              <a:ext uri="{FF2B5EF4-FFF2-40B4-BE49-F238E27FC236}">
                <a16:creationId xmlns:a16="http://schemas.microsoft.com/office/drawing/2014/main" id="{B3658531-CC18-8F1E-1B30-71B8FA936012}"/>
              </a:ext>
            </a:extLst>
          </p:cNvPr>
          <p:cNvGrpSpPr/>
          <p:nvPr/>
        </p:nvGrpSpPr>
        <p:grpSpPr>
          <a:xfrm>
            <a:off x="7189439" y="3377410"/>
            <a:ext cx="4246805" cy="1508806"/>
            <a:chOff x="7189439" y="3340198"/>
            <a:chExt cx="4246805" cy="1508806"/>
          </a:xfrm>
        </p:grpSpPr>
        <p:grpSp>
          <p:nvGrpSpPr>
            <p:cNvPr id="155" name="Group 154">
              <a:extLst>
                <a:ext uri="{FF2B5EF4-FFF2-40B4-BE49-F238E27FC236}">
                  <a16:creationId xmlns:a16="http://schemas.microsoft.com/office/drawing/2014/main" id="{798C1EF1-A2AE-8ACB-30FA-67EE7C4220FA}"/>
                </a:ext>
              </a:extLst>
            </p:cNvPr>
            <p:cNvGrpSpPr/>
            <p:nvPr/>
          </p:nvGrpSpPr>
          <p:grpSpPr>
            <a:xfrm>
              <a:off x="8552502" y="3425859"/>
              <a:ext cx="2883742" cy="589098"/>
              <a:chOff x="5304181" y="800621"/>
              <a:chExt cx="2743781" cy="560506"/>
            </a:xfrm>
          </p:grpSpPr>
          <p:sp>
            <p:nvSpPr>
              <p:cNvPr id="168" name="Rectangle 167">
                <a:extLst>
                  <a:ext uri="{FF2B5EF4-FFF2-40B4-BE49-F238E27FC236}">
                    <a16:creationId xmlns:a16="http://schemas.microsoft.com/office/drawing/2014/main" id="{E9A0602A-444F-DA38-6455-6997BD9916D5}"/>
                  </a:ext>
                </a:extLst>
              </p:cNvPr>
              <p:cNvSpPr/>
              <p:nvPr/>
            </p:nvSpPr>
            <p:spPr>
              <a:xfrm>
                <a:off x="5304182" y="1097572"/>
                <a:ext cx="2743780"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i="1" kern="0" dirty="0">
                    <a:solidFill>
                      <a:srgbClr val="000000">
                        <a:lumMod val="50000"/>
                        <a:lumOff val="50000"/>
                      </a:srgbClr>
                    </a:solidFill>
                    <a:latin typeface="Arial" panose="020B0604020202020204" pitchFamily="34" charset="0"/>
                    <a:cs typeface="Arial" panose="020B0604020202020204" pitchFamily="34" charset="0"/>
                  </a:rPr>
                  <a:t>LangChain LCEL</a:t>
                </a: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69" name="Rectangle 168">
                <a:extLst>
                  <a:ext uri="{FF2B5EF4-FFF2-40B4-BE49-F238E27FC236}">
                    <a16:creationId xmlns:a16="http://schemas.microsoft.com/office/drawing/2014/main" id="{73C7DD2F-425E-1F67-E1C4-995ACC5C0D62}"/>
                  </a:ext>
                </a:extLst>
              </p:cNvPr>
              <p:cNvSpPr/>
              <p:nvPr/>
            </p:nvSpPr>
            <p:spPr>
              <a:xfrm>
                <a:off x="5304181" y="800621"/>
                <a:ext cx="2664808"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3. Route the Request(s)</a:t>
                </a:r>
              </a:p>
            </p:txBody>
          </p:sp>
        </p:grpSp>
        <p:grpSp>
          <p:nvGrpSpPr>
            <p:cNvPr id="236" name="Group 235">
              <a:extLst>
                <a:ext uri="{FF2B5EF4-FFF2-40B4-BE49-F238E27FC236}">
                  <a16:creationId xmlns:a16="http://schemas.microsoft.com/office/drawing/2014/main" id="{84C8967E-11BE-E75D-2CFD-618888B9A44B}"/>
                </a:ext>
              </a:extLst>
            </p:cNvPr>
            <p:cNvGrpSpPr/>
            <p:nvPr/>
          </p:nvGrpSpPr>
          <p:grpSpPr>
            <a:xfrm>
              <a:off x="7189439" y="3340198"/>
              <a:ext cx="1709933" cy="1508806"/>
              <a:chOff x="7189439" y="3340198"/>
              <a:chExt cx="1709933" cy="1508806"/>
            </a:xfrm>
          </p:grpSpPr>
          <p:grpSp>
            <p:nvGrpSpPr>
              <p:cNvPr id="197" name="Group 196">
                <a:extLst>
                  <a:ext uri="{FF2B5EF4-FFF2-40B4-BE49-F238E27FC236}">
                    <a16:creationId xmlns:a16="http://schemas.microsoft.com/office/drawing/2014/main" id="{9F405652-C06E-E276-B985-AFA515E2D287}"/>
                  </a:ext>
                </a:extLst>
              </p:cNvPr>
              <p:cNvGrpSpPr/>
              <p:nvPr/>
            </p:nvGrpSpPr>
            <p:grpSpPr>
              <a:xfrm>
                <a:off x="7878190" y="3716720"/>
                <a:ext cx="1021182" cy="593803"/>
                <a:chOff x="6381902" y="3837349"/>
                <a:chExt cx="971620" cy="564983"/>
              </a:xfrm>
            </p:grpSpPr>
            <p:sp>
              <p:nvSpPr>
                <p:cNvPr id="206" name="Oval 205">
                  <a:extLst>
                    <a:ext uri="{FF2B5EF4-FFF2-40B4-BE49-F238E27FC236}">
                      <a16:creationId xmlns:a16="http://schemas.microsoft.com/office/drawing/2014/main" id="{3C7B1916-234B-2943-44D2-D6F7A7332ACB}"/>
                    </a:ext>
                  </a:extLst>
                </p:cNvPr>
                <p:cNvSpPr/>
                <p:nvPr/>
              </p:nvSpPr>
              <p:spPr>
                <a:xfrm>
                  <a:off x="6381902" y="422426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7" name="Freeform: Shape 206">
                  <a:extLst>
                    <a:ext uri="{FF2B5EF4-FFF2-40B4-BE49-F238E27FC236}">
                      <a16:creationId xmlns:a16="http://schemas.microsoft.com/office/drawing/2014/main" id="{7AB022CE-25E5-B935-8FF9-2B50A3BEDC0D}"/>
                    </a:ext>
                  </a:extLst>
                </p:cNvPr>
                <p:cNvSpPr/>
                <p:nvPr/>
              </p:nvSpPr>
              <p:spPr>
                <a:xfrm>
                  <a:off x="6480734" y="383734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8" name="Oval 207">
                  <a:extLst>
                    <a:ext uri="{FF2B5EF4-FFF2-40B4-BE49-F238E27FC236}">
                      <a16:creationId xmlns:a16="http://schemas.microsoft.com/office/drawing/2014/main" id="{2693A12F-32A4-13D0-04B6-F115CDEE44FC}"/>
                    </a:ext>
                  </a:extLst>
                </p:cNvPr>
                <p:cNvSpPr/>
                <p:nvPr/>
              </p:nvSpPr>
              <p:spPr>
                <a:xfrm>
                  <a:off x="6439799" y="4281849"/>
                  <a:ext cx="62276" cy="62899"/>
                </a:xfrm>
                <a:prstGeom prst="ellipse">
                  <a:avLst/>
                </a:prstGeom>
                <a:solidFill>
                  <a:srgbClr val="4D8CA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1" name="Freeform: Shape 190">
                <a:extLst>
                  <a:ext uri="{FF2B5EF4-FFF2-40B4-BE49-F238E27FC236}">
                    <a16:creationId xmlns:a16="http://schemas.microsoft.com/office/drawing/2014/main" id="{E7C41039-DC1E-A9FA-64C7-F86E606C665B}"/>
                  </a:ext>
                </a:extLst>
              </p:cNvPr>
              <p:cNvSpPr/>
              <p:nvPr/>
            </p:nvSpPr>
            <p:spPr>
              <a:xfrm rot="6136732">
                <a:off x="7009138" y="3520499"/>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4D8CA1"/>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6" name="Picture 225" descr="A blue line drawing of a diagram&#10;&#10;Description automatically generated">
                <a:extLst>
                  <a:ext uri="{FF2B5EF4-FFF2-40B4-BE49-F238E27FC236}">
                    <a16:creationId xmlns:a16="http://schemas.microsoft.com/office/drawing/2014/main" id="{2AC721CD-058A-B61F-0951-F65AD56D38BE}"/>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70127" y="3799249"/>
                <a:ext cx="512064" cy="512064"/>
              </a:xfrm>
              <a:prstGeom prst="rect">
                <a:avLst/>
              </a:prstGeom>
            </p:spPr>
          </p:pic>
        </p:grpSp>
      </p:grpSp>
      <p:grpSp>
        <p:nvGrpSpPr>
          <p:cNvPr id="242" name="Group 241">
            <a:extLst>
              <a:ext uri="{FF2B5EF4-FFF2-40B4-BE49-F238E27FC236}">
                <a16:creationId xmlns:a16="http://schemas.microsoft.com/office/drawing/2014/main" id="{71953D7E-E08F-4C30-14E7-465935BF94AF}"/>
              </a:ext>
            </a:extLst>
          </p:cNvPr>
          <p:cNvGrpSpPr/>
          <p:nvPr/>
        </p:nvGrpSpPr>
        <p:grpSpPr>
          <a:xfrm>
            <a:off x="836154" y="4712476"/>
            <a:ext cx="5301787" cy="1274073"/>
            <a:chOff x="836154" y="4675264"/>
            <a:chExt cx="5301787" cy="1274073"/>
          </a:xfrm>
        </p:grpSpPr>
        <p:grpSp>
          <p:nvGrpSpPr>
            <p:cNvPr id="198" name="Group 197">
              <a:extLst>
                <a:ext uri="{FF2B5EF4-FFF2-40B4-BE49-F238E27FC236}">
                  <a16:creationId xmlns:a16="http://schemas.microsoft.com/office/drawing/2014/main" id="{982C0763-AAF8-E048-C5E2-BA6620B5CCA8}"/>
                </a:ext>
              </a:extLst>
            </p:cNvPr>
            <p:cNvGrpSpPr/>
            <p:nvPr/>
          </p:nvGrpSpPr>
          <p:grpSpPr>
            <a:xfrm>
              <a:off x="4104568" y="5027040"/>
              <a:ext cx="1021182" cy="593803"/>
              <a:chOff x="2646581" y="5084073"/>
              <a:chExt cx="971620" cy="564983"/>
            </a:xfrm>
          </p:grpSpPr>
          <p:sp>
            <p:nvSpPr>
              <p:cNvPr id="203" name="Oval 202">
                <a:extLst>
                  <a:ext uri="{FF2B5EF4-FFF2-40B4-BE49-F238E27FC236}">
                    <a16:creationId xmlns:a16="http://schemas.microsoft.com/office/drawing/2014/main" id="{84C5829A-C4E3-CC36-86D5-ACA56E2B338E}"/>
                  </a:ext>
                </a:extLst>
              </p:cNvPr>
              <p:cNvSpPr/>
              <p:nvPr/>
            </p:nvSpPr>
            <p:spPr>
              <a:xfrm flipH="1" flipV="1">
                <a:off x="3440132" y="508407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4" name="Freeform: Shape 203">
                <a:extLst>
                  <a:ext uri="{FF2B5EF4-FFF2-40B4-BE49-F238E27FC236}">
                    <a16:creationId xmlns:a16="http://schemas.microsoft.com/office/drawing/2014/main" id="{FDDB0F9A-39AD-037E-C77C-13CDD11DDCDB}"/>
                  </a:ext>
                </a:extLst>
              </p:cNvPr>
              <p:cNvSpPr/>
              <p:nvPr/>
            </p:nvSpPr>
            <p:spPr>
              <a:xfrm flipH="1" flipV="1">
                <a:off x="2646581" y="519346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5" name="Oval 204">
                <a:extLst>
                  <a:ext uri="{FF2B5EF4-FFF2-40B4-BE49-F238E27FC236}">
                    <a16:creationId xmlns:a16="http://schemas.microsoft.com/office/drawing/2014/main" id="{DFB5B4A7-FE5E-FC8A-2210-6A57EB11E9F1}"/>
                  </a:ext>
                </a:extLst>
              </p:cNvPr>
              <p:cNvSpPr/>
              <p:nvPr/>
            </p:nvSpPr>
            <p:spPr>
              <a:xfrm flipH="1" flipV="1">
                <a:off x="3498028" y="5141657"/>
                <a:ext cx="62276" cy="62899"/>
              </a:xfrm>
              <a:prstGeom prst="ellipse">
                <a:avLst/>
              </a:prstGeom>
              <a:solidFill>
                <a:srgbClr val="238896"/>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9" name="Freeform: Shape 188">
              <a:extLst>
                <a:ext uri="{FF2B5EF4-FFF2-40B4-BE49-F238E27FC236}">
                  <a16:creationId xmlns:a16="http://schemas.microsoft.com/office/drawing/2014/main" id="{92FC91FF-8D7F-EA41-1E8B-D559CA1D59B2}"/>
                </a:ext>
              </a:extLst>
            </p:cNvPr>
            <p:cNvSpPr/>
            <p:nvPr/>
          </p:nvSpPr>
          <p:spPr>
            <a:xfrm rot="12298593">
              <a:off x="4629136" y="4675264"/>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238896"/>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7" name="Group 156">
              <a:extLst>
                <a:ext uri="{FF2B5EF4-FFF2-40B4-BE49-F238E27FC236}">
                  <a16:creationId xmlns:a16="http://schemas.microsoft.com/office/drawing/2014/main" id="{8C2849D6-AC79-B08F-C696-554DBCB4D06D}"/>
                </a:ext>
              </a:extLst>
            </p:cNvPr>
            <p:cNvGrpSpPr/>
            <p:nvPr/>
          </p:nvGrpSpPr>
          <p:grpSpPr>
            <a:xfrm>
              <a:off x="836154" y="5301762"/>
              <a:ext cx="3905172" cy="647575"/>
              <a:chOff x="-608753" y="5454861"/>
              <a:chExt cx="3715637" cy="616145"/>
            </a:xfrm>
          </p:grpSpPr>
          <p:sp>
            <p:nvSpPr>
              <p:cNvPr id="164" name="Rectangle 163">
                <a:extLst>
                  <a:ext uri="{FF2B5EF4-FFF2-40B4-BE49-F238E27FC236}">
                    <a16:creationId xmlns:a16="http://schemas.microsoft.com/office/drawing/2014/main" id="{D68E36FF-411F-8597-3790-BB31538CCDDA}"/>
                  </a:ext>
                </a:extLst>
              </p:cNvPr>
              <p:cNvSpPr/>
              <p:nvPr/>
            </p:nvSpPr>
            <p:spPr>
              <a:xfrm>
                <a:off x="-149876" y="5807451"/>
                <a:ext cx="3237440"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IN" sz="1200" i="1" kern="0" dirty="0">
                    <a:solidFill>
                      <a:srgbClr val="000000">
                        <a:lumMod val="50000"/>
                        <a:lumOff val="50000"/>
                      </a:srgbClr>
                    </a:solidFill>
                    <a:latin typeface="Arial" panose="020B0604020202020204" pitchFamily="34" charset="0"/>
                    <a:cs typeface="Arial" panose="020B0604020202020204" pitchFamily="34" charset="0"/>
                  </a:rPr>
                  <a:t>Prompt Management</a:t>
                </a: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65" name="Rectangle 164">
                <a:extLst>
                  <a:ext uri="{FF2B5EF4-FFF2-40B4-BE49-F238E27FC236}">
                    <a16:creationId xmlns:a16="http://schemas.microsoft.com/office/drawing/2014/main" id="{33F636A2-A2C3-F988-E85A-9E14FF15A9C2}"/>
                  </a:ext>
                </a:extLst>
              </p:cNvPr>
              <p:cNvSpPr/>
              <p:nvPr/>
            </p:nvSpPr>
            <p:spPr>
              <a:xfrm>
                <a:off x="-608753" y="5454861"/>
                <a:ext cx="3715637" cy="322123"/>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5. Generate a Targeted Response</a:t>
                </a:r>
              </a:p>
            </p:txBody>
          </p:sp>
        </p:grpSp>
        <p:pic>
          <p:nvPicPr>
            <p:cNvPr id="228" name="Picture 227" descr="A blue line with a star and a star&#10;&#10;Description automatically generated">
              <a:extLst>
                <a:ext uri="{FF2B5EF4-FFF2-40B4-BE49-F238E27FC236}">
                  <a16:creationId xmlns:a16="http://schemas.microsoft.com/office/drawing/2014/main" id="{348E1B61-6BE8-9A2C-4E7F-80DAFF7FA442}"/>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58186" y="4825553"/>
              <a:ext cx="512064" cy="512064"/>
            </a:xfrm>
            <a:prstGeom prst="rect">
              <a:avLst/>
            </a:prstGeom>
          </p:spPr>
        </p:pic>
      </p:grpSp>
      <p:grpSp>
        <p:nvGrpSpPr>
          <p:cNvPr id="238" name="Group 237">
            <a:extLst>
              <a:ext uri="{FF2B5EF4-FFF2-40B4-BE49-F238E27FC236}">
                <a16:creationId xmlns:a16="http://schemas.microsoft.com/office/drawing/2014/main" id="{F336504D-F39B-4241-9B65-286607A0F959}"/>
              </a:ext>
            </a:extLst>
          </p:cNvPr>
          <p:cNvGrpSpPr/>
          <p:nvPr/>
        </p:nvGrpSpPr>
        <p:grpSpPr>
          <a:xfrm>
            <a:off x="6092827" y="4709906"/>
            <a:ext cx="5664632" cy="1300718"/>
            <a:chOff x="6092827" y="4672694"/>
            <a:chExt cx="5664632" cy="1300718"/>
          </a:xfrm>
        </p:grpSpPr>
        <p:grpSp>
          <p:nvGrpSpPr>
            <p:cNvPr id="156" name="Group 155">
              <a:extLst>
                <a:ext uri="{FF2B5EF4-FFF2-40B4-BE49-F238E27FC236}">
                  <a16:creationId xmlns:a16="http://schemas.microsoft.com/office/drawing/2014/main" id="{DAA30818-6568-FC89-0A0D-B844A1BED83C}"/>
                </a:ext>
              </a:extLst>
            </p:cNvPr>
            <p:cNvGrpSpPr/>
            <p:nvPr/>
          </p:nvGrpSpPr>
          <p:grpSpPr>
            <a:xfrm>
              <a:off x="7444510" y="5325837"/>
              <a:ext cx="4312949" cy="647575"/>
              <a:chOff x="5312207" y="1197500"/>
              <a:chExt cx="4103623" cy="616145"/>
            </a:xfrm>
          </p:grpSpPr>
          <p:sp>
            <p:nvSpPr>
              <p:cNvPr id="166" name="Rectangle 165">
                <a:extLst>
                  <a:ext uri="{FF2B5EF4-FFF2-40B4-BE49-F238E27FC236}">
                    <a16:creationId xmlns:a16="http://schemas.microsoft.com/office/drawing/2014/main" id="{15026E91-EB54-5F3F-224C-D7FA70D08013}"/>
                  </a:ext>
                </a:extLst>
              </p:cNvPr>
              <p:cNvSpPr/>
              <p:nvPr/>
            </p:nvSpPr>
            <p:spPr>
              <a:xfrm>
                <a:off x="5312207" y="1550090"/>
                <a:ext cx="3923571"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200" i="1" kern="0" dirty="0">
                    <a:solidFill>
                      <a:srgbClr val="000000">
                        <a:lumMod val="50000"/>
                        <a:lumOff val="50000"/>
                      </a:srgbClr>
                    </a:solidFill>
                    <a:latin typeface="Arial" panose="020B0604020202020204" pitchFamily="34" charset="0"/>
                    <a:cs typeface="Arial" panose="020B0604020202020204" pitchFamily="34" charset="0"/>
                  </a:rPr>
                  <a:t>Single Document Vector Store - </a:t>
                </a:r>
                <a:r>
                  <a:rPr lang="en-IN" sz="1200" i="1" kern="0" dirty="0" err="1">
                    <a:solidFill>
                      <a:srgbClr val="000000">
                        <a:lumMod val="50000"/>
                        <a:lumOff val="50000"/>
                      </a:srgbClr>
                    </a:solidFill>
                    <a:latin typeface="Arial" panose="020B0604020202020204" pitchFamily="34" charset="0"/>
                    <a:cs typeface="Arial" panose="020B0604020202020204" pitchFamily="34" charset="0"/>
                  </a:rPr>
                  <a:t>ChromaDB</a:t>
                </a: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67" name="Rectangle 166">
                <a:extLst>
                  <a:ext uri="{FF2B5EF4-FFF2-40B4-BE49-F238E27FC236}">
                    <a16:creationId xmlns:a16="http://schemas.microsoft.com/office/drawing/2014/main" id="{3A3B2693-FCD5-D3E5-B358-03B1A756FED2}"/>
                  </a:ext>
                </a:extLst>
              </p:cNvPr>
              <p:cNvSpPr/>
              <p:nvPr/>
            </p:nvSpPr>
            <p:spPr>
              <a:xfrm>
                <a:off x="5312207" y="1197500"/>
                <a:ext cx="4103623" cy="322123"/>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4. Aggregate Required Data &amp; Context</a:t>
                </a:r>
              </a:p>
            </p:txBody>
          </p:sp>
        </p:grpSp>
        <p:grpSp>
          <p:nvGrpSpPr>
            <p:cNvPr id="237" name="Group 236">
              <a:extLst>
                <a:ext uri="{FF2B5EF4-FFF2-40B4-BE49-F238E27FC236}">
                  <a16:creationId xmlns:a16="http://schemas.microsoft.com/office/drawing/2014/main" id="{DDB72232-95AE-0F9E-D634-446AA5AFFB5C}"/>
                </a:ext>
              </a:extLst>
            </p:cNvPr>
            <p:cNvGrpSpPr/>
            <p:nvPr/>
          </p:nvGrpSpPr>
          <p:grpSpPr>
            <a:xfrm>
              <a:off x="6092827" y="4672694"/>
              <a:ext cx="2016525" cy="1148204"/>
              <a:chOff x="6092827" y="4672694"/>
              <a:chExt cx="2016525" cy="1148204"/>
            </a:xfrm>
          </p:grpSpPr>
          <p:grpSp>
            <p:nvGrpSpPr>
              <p:cNvPr id="199" name="Group 198">
                <a:extLst>
                  <a:ext uri="{FF2B5EF4-FFF2-40B4-BE49-F238E27FC236}">
                    <a16:creationId xmlns:a16="http://schemas.microsoft.com/office/drawing/2014/main" id="{1DE75464-8124-9BFB-DD0B-FCD7592F1290}"/>
                  </a:ext>
                </a:extLst>
              </p:cNvPr>
              <p:cNvGrpSpPr/>
              <p:nvPr/>
            </p:nvGrpSpPr>
            <p:grpSpPr>
              <a:xfrm>
                <a:off x="7088170" y="5027040"/>
                <a:ext cx="1021182" cy="593803"/>
                <a:chOff x="5630226" y="5084073"/>
                <a:chExt cx="971620" cy="564983"/>
              </a:xfrm>
            </p:grpSpPr>
            <p:sp>
              <p:nvSpPr>
                <p:cNvPr id="200" name="Oval 199">
                  <a:extLst>
                    <a:ext uri="{FF2B5EF4-FFF2-40B4-BE49-F238E27FC236}">
                      <a16:creationId xmlns:a16="http://schemas.microsoft.com/office/drawing/2014/main" id="{AE453DD1-3832-4743-139E-B117EC3DEE8F}"/>
                    </a:ext>
                  </a:extLst>
                </p:cNvPr>
                <p:cNvSpPr/>
                <p:nvPr/>
              </p:nvSpPr>
              <p:spPr>
                <a:xfrm flipV="1">
                  <a:off x="5630226" y="508407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1" name="Freeform: Shape 200">
                  <a:extLst>
                    <a:ext uri="{FF2B5EF4-FFF2-40B4-BE49-F238E27FC236}">
                      <a16:creationId xmlns:a16="http://schemas.microsoft.com/office/drawing/2014/main" id="{630A64F5-3C1B-BF6C-7ED0-D4CD892C7045}"/>
                    </a:ext>
                  </a:extLst>
                </p:cNvPr>
                <p:cNvSpPr/>
                <p:nvPr/>
              </p:nvSpPr>
              <p:spPr>
                <a:xfrm flipV="1">
                  <a:off x="5729058" y="519346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2" name="Oval 201">
                  <a:extLst>
                    <a:ext uri="{FF2B5EF4-FFF2-40B4-BE49-F238E27FC236}">
                      <a16:creationId xmlns:a16="http://schemas.microsoft.com/office/drawing/2014/main" id="{0E7E40E6-AAE2-D5EB-F089-4970F3A1A6F9}"/>
                    </a:ext>
                  </a:extLst>
                </p:cNvPr>
                <p:cNvSpPr/>
                <p:nvPr/>
              </p:nvSpPr>
              <p:spPr>
                <a:xfrm flipV="1">
                  <a:off x="5688123" y="5141657"/>
                  <a:ext cx="62276" cy="62899"/>
                </a:xfrm>
                <a:prstGeom prst="ellipse">
                  <a:avLst/>
                </a:prstGeom>
                <a:solidFill>
                  <a:srgbClr val="018B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0" name="Freeform: Shape 189">
                <a:extLst>
                  <a:ext uri="{FF2B5EF4-FFF2-40B4-BE49-F238E27FC236}">
                    <a16:creationId xmlns:a16="http://schemas.microsoft.com/office/drawing/2014/main" id="{0A46AFCF-5CD0-B8EB-1C30-ED12FD9E95B5}"/>
                  </a:ext>
                </a:extLst>
              </p:cNvPr>
              <p:cNvSpPr/>
              <p:nvPr/>
            </p:nvSpPr>
            <p:spPr>
              <a:xfrm rot="9248414">
                <a:off x="6092827" y="4672694"/>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018B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30" name="Picture 229" descr="A blue and black logo&#10;&#10;Description automatically generated">
                <a:extLst>
                  <a:ext uri="{FF2B5EF4-FFF2-40B4-BE49-F238E27FC236}">
                    <a16:creationId xmlns:a16="http://schemas.microsoft.com/office/drawing/2014/main" id="{479D6C7E-9E3E-4879-BE90-96E6CB535F05}"/>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7608" y="4834802"/>
                <a:ext cx="512064" cy="512064"/>
              </a:xfrm>
              <a:prstGeom prst="rect">
                <a:avLst/>
              </a:prstGeom>
            </p:spPr>
          </p:pic>
        </p:grpSp>
      </p:grpSp>
      <p:grpSp>
        <p:nvGrpSpPr>
          <p:cNvPr id="243" name="Group 242">
            <a:extLst>
              <a:ext uri="{FF2B5EF4-FFF2-40B4-BE49-F238E27FC236}">
                <a16:creationId xmlns:a16="http://schemas.microsoft.com/office/drawing/2014/main" id="{F3F7FD29-00A5-F58A-2F94-29359B91C722}"/>
              </a:ext>
            </a:extLst>
          </p:cNvPr>
          <p:cNvGrpSpPr/>
          <p:nvPr/>
        </p:nvGrpSpPr>
        <p:grpSpPr>
          <a:xfrm>
            <a:off x="207818" y="3386127"/>
            <a:ext cx="4828520" cy="1508806"/>
            <a:chOff x="207818" y="3348915"/>
            <a:chExt cx="4828520" cy="1508806"/>
          </a:xfrm>
        </p:grpSpPr>
        <p:grpSp>
          <p:nvGrpSpPr>
            <p:cNvPr id="196" name="Group 195">
              <a:extLst>
                <a:ext uri="{FF2B5EF4-FFF2-40B4-BE49-F238E27FC236}">
                  <a16:creationId xmlns:a16="http://schemas.microsoft.com/office/drawing/2014/main" id="{02A577B9-9A75-EB86-7E19-77172FBEAC70}"/>
                </a:ext>
              </a:extLst>
            </p:cNvPr>
            <p:cNvGrpSpPr/>
            <p:nvPr/>
          </p:nvGrpSpPr>
          <p:grpSpPr>
            <a:xfrm>
              <a:off x="3347080" y="3716720"/>
              <a:ext cx="1021182" cy="593803"/>
              <a:chOff x="1925857" y="3837349"/>
              <a:chExt cx="971620" cy="564983"/>
            </a:xfrm>
          </p:grpSpPr>
          <p:sp>
            <p:nvSpPr>
              <p:cNvPr id="209" name="Oval 208">
                <a:extLst>
                  <a:ext uri="{FF2B5EF4-FFF2-40B4-BE49-F238E27FC236}">
                    <a16:creationId xmlns:a16="http://schemas.microsoft.com/office/drawing/2014/main" id="{DD077837-1EC7-423F-F2B3-5CAF3ACAD9F6}"/>
                  </a:ext>
                </a:extLst>
              </p:cNvPr>
              <p:cNvSpPr/>
              <p:nvPr/>
            </p:nvSpPr>
            <p:spPr>
              <a:xfrm flipH="1">
                <a:off x="2719408" y="4224263"/>
                <a:ext cx="178069" cy="178069"/>
              </a:xfrm>
              <a:prstGeom prst="ellipse">
                <a:avLst/>
              </a:prstGeom>
              <a:solidFill>
                <a:sysClr val="window" lastClr="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0" name="Freeform: Shape 209">
                <a:extLst>
                  <a:ext uri="{FF2B5EF4-FFF2-40B4-BE49-F238E27FC236}">
                    <a16:creationId xmlns:a16="http://schemas.microsoft.com/office/drawing/2014/main" id="{B382EF72-E33B-63DF-1D21-816CE281FAEA}"/>
                  </a:ext>
                </a:extLst>
              </p:cNvPr>
              <p:cNvSpPr/>
              <p:nvPr/>
            </p:nvSpPr>
            <p:spPr>
              <a:xfrm flipH="1">
                <a:off x="1925857" y="383734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1" name="Oval 210">
                <a:extLst>
                  <a:ext uri="{FF2B5EF4-FFF2-40B4-BE49-F238E27FC236}">
                    <a16:creationId xmlns:a16="http://schemas.microsoft.com/office/drawing/2014/main" id="{C30FFC6E-5FE2-8776-3C2C-6673D7006DB8}"/>
                  </a:ext>
                </a:extLst>
              </p:cNvPr>
              <p:cNvSpPr/>
              <p:nvPr/>
            </p:nvSpPr>
            <p:spPr>
              <a:xfrm flipH="1">
                <a:off x="2777304" y="4281849"/>
                <a:ext cx="62276" cy="62899"/>
              </a:xfrm>
              <a:prstGeom prst="ellipse">
                <a:avLst/>
              </a:prstGeom>
              <a:solidFill>
                <a:srgbClr val="13A5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8" name="Freeform: Shape 187">
              <a:extLst>
                <a:ext uri="{FF2B5EF4-FFF2-40B4-BE49-F238E27FC236}">
                  <a16:creationId xmlns:a16="http://schemas.microsoft.com/office/drawing/2014/main" id="{01F5B404-3579-6D06-C3A5-9B3AF2CA344B}"/>
                </a:ext>
              </a:extLst>
            </p:cNvPr>
            <p:cNvSpPr/>
            <p:nvPr/>
          </p:nvSpPr>
          <p:spPr>
            <a:xfrm rot="15431801">
              <a:off x="3707833" y="3529216"/>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13A5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8" name="Group 157">
              <a:extLst>
                <a:ext uri="{FF2B5EF4-FFF2-40B4-BE49-F238E27FC236}">
                  <a16:creationId xmlns:a16="http://schemas.microsoft.com/office/drawing/2014/main" id="{41E9454F-A820-E3DA-356F-578402B57071}"/>
                </a:ext>
              </a:extLst>
            </p:cNvPr>
            <p:cNvGrpSpPr/>
            <p:nvPr/>
          </p:nvGrpSpPr>
          <p:grpSpPr>
            <a:xfrm>
              <a:off x="207818" y="3391453"/>
              <a:ext cx="3732810" cy="899620"/>
              <a:chOff x="-213702" y="5048158"/>
              <a:chExt cx="3551640" cy="855958"/>
            </a:xfrm>
          </p:grpSpPr>
          <p:sp>
            <p:nvSpPr>
              <p:cNvPr id="162" name="Rectangle 161">
                <a:extLst>
                  <a:ext uri="{FF2B5EF4-FFF2-40B4-BE49-F238E27FC236}">
                    <a16:creationId xmlns:a16="http://schemas.microsoft.com/office/drawing/2014/main" id="{65D9E15D-AE27-F3D8-10B8-43F78C55422B}"/>
                  </a:ext>
                </a:extLst>
              </p:cNvPr>
              <p:cNvSpPr/>
              <p:nvPr/>
            </p:nvSpPr>
            <p:spPr>
              <a:xfrm>
                <a:off x="552020" y="5289154"/>
                <a:ext cx="2600827" cy="614962"/>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lang="en-IN" sz="1200" i="1" kern="0" dirty="0">
                    <a:solidFill>
                      <a:srgbClr val="000000">
                        <a:lumMod val="50000"/>
                        <a:lumOff val="50000"/>
                      </a:srgbClr>
                    </a:solidFill>
                    <a:latin typeface="Arial" panose="020B0604020202020204" pitchFamily="34" charset="0"/>
                    <a:cs typeface="Arial" panose="020B0604020202020204" pitchFamily="34" charset="0"/>
                  </a:rPr>
                  <a:t>Comprehend Toxicity</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Comprehend</a:t>
                </a:r>
                <a:r>
                  <a:rPr lang="en-IN" sz="1200" i="1" kern="0" dirty="0">
                    <a:solidFill>
                      <a:srgbClr val="000000">
                        <a:lumMod val="50000"/>
                        <a:lumOff val="50000"/>
                      </a:srgbClr>
                    </a:solidFill>
                    <a:latin typeface="Arial" panose="020B0604020202020204" pitchFamily="34" charset="0"/>
                    <a:cs typeface="Arial" panose="020B0604020202020204" pitchFamily="34" charset="0"/>
                  </a:rPr>
                  <a:t> Prompt Safety</a:t>
                </a:r>
              </a:p>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Comprehend </a:t>
                </a:r>
                <a:r>
                  <a:rPr lang="en-IN" sz="1200" i="1" kern="0" dirty="0">
                    <a:solidFill>
                      <a:srgbClr val="000000">
                        <a:lumMod val="50000"/>
                        <a:lumOff val="50000"/>
                      </a:srgbClr>
                    </a:solidFill>
                    <a:latin typeface="Arial" panose="020B0604020202020204" pitchFamily="34" charset="0"/>
                    <a:cs typeface="Arial" panose="020B0604020202020204" pitchFamily="34" charset="0"/>
                  </a:rPr>
                  <a:t>PII</a:t>
                </a: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63" name="Rectangle 162">
                <a:extLst>
                  <a:ext uri="{FF2B5EF4-FFF2-40B4-BE49-F238E27FC236}">
                    <a16:creationId xmlns:a16="http://schemas.microsoft.com/office/drawing/2014/main" id="{52B4D59B-BCBB-0A09-7A92-9497E071C4A8}"/>
                  </a:ext>
                </a:extLst>
              </p:cNvPr>
              <p:cNvSpPr/>
              <p:nvPr/>
            </p:nvSpPr>
            <p:spPr>
              <a:xfrm>
                <a:off x="-213702" y="5048158"/>
                <a:ext cx="3551640" cy="322122"/>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6. Check for Quality and ‘Toxicity’ </a:t>
                </a:r>
              </a:p>
            </p:txBody>
          </p:sp>
        </p:grpSp>
        <p:pic>
          <p:nvPicPr>
            <p:cNvPr id="232" name="Picture 231" descr="A blue checklist with check boxes and a check mark&#10;&#10;Description automatically generated">
              <a:extLst>
                <a:ext uri="{FF2B5EF4-FFF2-40B4-BE49-F238E27FC236}">
                  <a16:creationId xmlns:a16="http://schemas.microsoft.com/office/drawing/2014/main" id="{06BF5F4A-A971-E5CF-AB93-75CB329BEB35}"/>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l="12178" t="7672" r="10871" b="9397"/>
            <a:stretch/>
          </p:blipFill>
          <p:spPr>
            <a:xfrm>
              <a:off x="4484018" y="3829560"/>
              <a:ext cx="512701" cy="512064"/>
            </a:xfrm>
            <a:prstGeom prst="rect">
              <a:avLst/>
            </a:prstGeom>
          </p:spPr>
        </p:pic>
      </p:grpSp>
      <p:grpSp>
        <p:nvGrpSpPr>
          <p:cNvPr id="244" name="Group 243">
            <a:extLst>
              <a:ext uri="{FF2B5EF4-FFF2-40B4-BE49-F238E27FC236}">
                <a16:creationId xmlns:a16="http://schemas.microsoft.com/office/drawing/2014/main" id="{DAC6B7CD-18B0-28A0-7F2A-8631E660F215}"/>
              </a:ext>
            </a:extLst>
          </p:cNvPr>
          <p:cNvGrpSpPr/>
          <p:nvPr/>
        </p:nvGrpSpPr>
        <p:grpSpPr>
          <a:xfrm>
            <a:off x="149075" y="1952445"/>
            <a:ext cx="5212174" cy="1508806"/>
            <a:chOff x="149075" y="1915233"/>
            <a:chExt cx="5212174" cy="1508806"/>
          </a:xfrm>
        </p:grpSpPr>
        <p:grpSp>
          <p:nvGrpSpPr>
            <p:cNvPr id="195" name="Group 194">
              <a:extLst>
                <a:ext uri="{FF2B5EF4-FFF2-40B4-BE49-F238E27FC236}">
                  <a16:creationId xmlns:a16="http://schemas.microsoft.com/office/drawing/2014/main" id="{C9F9A347-EAF1-510C-410F-22790CAE6559}"/>
                </a:ext>
              </a:extLst>
            </p:cNvPr>
            <p:cNvGrpSpPr/>
            <p:nvPr/>
          </p:nvGrpSpPr>
          <p:grpSpPr>
            <a:xfrm>
              <a:off x="3571292" y="2288890"/>
              <a:ext cx="1021182" cy="593803"/>
              <a:chOff x="2139187" y="2478818"/>
              <a:chExt cx="971620" cy="564983"/>
            </a:xfrm>
          </p:grpSpPr>
          <p:sp>
            <p:nvSpPr>
              <p:cNvPr id="212" name="Oval 211">
                <a:extLst>
                  <a:ext uri="{FF2B5EF4-FFF2-40B4-BE49-F238E27FC236}">
                    <a16:creationId xmlns:a16="http://schemas.microsoft.com/office/drawing/2014/main" id="{9C097B7F-C1BD-E733-7BDB-F79405A7D283}"/>
                  </a:ext>
                </a:extLst>
              </p:cNvPr>
              <p:cNvSpPr/>
              <p:nvPr/>
            </p:nvSpPr>
            <p:spPr>
              <a:xfrm flipH="1">
                <a:off x="2932738" y="2865732"/>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3" name="Freeform: Shape 212">
                <a:extLst>
                  <a:ext uri="{FF2B5EF4-FFF2-40B4-BE49-F238E27FC236}">
                    <a16:creationId xmlns:a16="http://schemas.microsoft.com/office/drawing/2014/main" id="{8172BE69-E7B8-361B-FB01-A5F7D3EE452A}"/>
                  </a:ext>
                </a:extLst>
              </p:cNvPr>
              <p:cNvSpPr/>
              <p:nvPr/>
            </p:nvSpPr>
            <p:spPr>
              <a:xfrm flipH="1">
                <a:off x="2139187" y="247881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4" name="Oval 213">
                <a:extLst>
                  <a:ext uri="{FF2B5EF4-FFF2-40B4-BE49-F238E27FC236}">
                    <a16:creationId xmlns:a16="http://schemas.microsoft.com/office/drawing/2014/main" id="{919FC245-836B-705A-F712-7ED03B92F487}"/>
                  </a:ext>
                </a:extLst>
              </p:cNvPr>
              <p:cNvSpPr/>
              <p:nvPr/>
            </p:nvSpPr>
            <p:spPr>
              <a:xfrm flipH="1">
                <a:off x="2990634" y="2923318"/>
                <a:ext cx="62276" cy="62899"/>
              </a:xfrm>
              <a:prstGeom prst="ellipse">
                <a:avLst/>
              </a:prstGeom>
              <a:solidFill>
                <a:srgbClr val="4D8CA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7" name="Freeform: Shape 186">
              <a:extLst>
                <a:ext uri="{FF2B5EF4-FFF2-40B4-BE49-F238E27FC236}">
                  <a16:creationId xmlns:a16="http://schemas.microsoft.com/office/drawing/2014/main" id="{4BD2B9E9-8333-CF73-4993-37423830EABD}"/>
                </a:ext>
              </a:extLst>
            </p:cNvPr>
            <p:cNvSpPr/>
            <p:nvPr/>
          </p:nvSpPr>
          <p:spPr>
            <a:xfrm rot="18578224">
              <a:off x="4032744" y="2095534"/>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4D8CA1"/>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9" name="Group 158">
              <a:extLst>
                <a:ext uri="{FF2B5EF4-FFF2-40B4-BE49-F238E27FC236}">
                  <a16:creationId xmlns:a16="http://schemas.microsoft.com/office/drawing/2014/main" id="{FE334271-05A8-866D-3B32-6CF61B6498F5}"/>
                </a:ext>
              </a:extLst>
            </p:cNvPr>
            <p:cNvGrpSpPr/>
            <p:nvPr/>
          </p:nvGrpSpPr>
          <p:grpSpPr>
            <a:xfrm>
              <a:off x="149075" y="2004561"/>
              <a:ext cx="4062459" cy="589099"/>
              <a:chOff x="-618552" y="5292034"/>
              <a:chExt cx="3865290" cy="560507"/>
            </a:xfrm>
          </p:grpSpPr>
          <p:sp>
            <p:nvSpPr>
              <p:cNvPr id="160" name="Rectangle 159">
                <a:extLst>
                  <a:ext uri="{FF2B5EF4-FFF2-40B4-BE49-F238E27FC236}">
                    <a16:creationId xmlns:a16="http://schemas.microsoft.com/office/drawing/2014/main" id="{8565EE2B-A070-45D8-F8ED-74CE3D22C699}"/>
                  </a:ext>
                </a:extLst>
              </p:cNvPr>
              <p:cNvSpPr/>
              <p:nvPr/>
            </p:nvSpPr>
            <p:spPr>
              <a:xfrm>
                <a:off x="-193867" y="5588986"/>
                <a:ext cx="3199502"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5 &amp; 6 </a:t>
                </a:r>
                <a:r>
                  <a:rPr lang="en-IN" sz="1200" i="1" kern="0" dirty="0">
                    <a:solidFill>
                      <a:srgbClr val="000000">
                        <a:lumMod val="50000"/>
                        <a:lumOff val="50000"/>
                      </a:srgbClr>
                    </a:solidFill>
                    <a:latin typeface="Arial" panose="020B0604020202020204" pitchFamily="34" charset="0"/>
                    <a:cs typeface="Arial" panose="020B0604020202020204" pitchFamily="34" charset="0"/>
                  </a:rPr>
                  <a:t>formatted w/</a:t>
                </a:r>
                <a:r>
                  <a:rPr kumimoji="0" lang="en-IN" sz="1200" b="0" i="1" u="none" strike="noStrike" kern="0" cap="none" spc="0" normalizeH="0" baseline="0" noProof="0" dirty="0" err="1">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OutputParser</a:t>
                </a: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61" name="Rectangle 160">
                <a:extLst>
                  <a:ext uri="{FF2B5EF4-FFF2-40B4-BE49-F238E27FC236}">
                    <a16:creationId xmlns:a16="http://schemas.microsoft.com/office/drawing/2014/main" id="{7A8C29A4-703A-93EA-A1FE-3A9C0B35C846}"/>
                  </a:ext>
                </a:extLst>
              </p:cNvPr>
              <p:cNvSpPr/>
              <p:nvPr/>
            </p:nvSpPr>
            <p:spPr>
              <a:xfrm>
                <a:off x="-618552" y="5292034"/>
                <a:ext cx="3865290" cy="322123"/>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7. Deliver a High-Quality Response</a:t>
                </a:r>
              </a:p>
            </p:txBody>
          </p:sp>
        </p:grpSp>
        <p:pic>
          <p:nvPicPr>
            <p:cNvPr id="234" name="Picture 233" descr="A blue line drawing of a chat bubble&#10;&#10;Description automatically generated">
              <a:extLst>
                <a:ext uri="{FF2B5EF4-FFF2-40B4-BE49-F238E27FC236}">
                  <a16:creationId xmlns:a16="http://schemas.microsoft.com/office/drawing/2014/main" id="{46A9DD9C-05A5-6C08-F84D-098C39AD07DD}"/>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21027" y="2513672"/>
              <a:ext cx="512064" cy="512064"/>
            </a:xfrm>
            <a:prstGeom prst="rect">
              <a:avLst/>
            </a:prstGeom>
          </p:spPr>
        </p:pic>
      </p:grpSp>
    </p:spTree>
    <p:extLst>
      <p:ext uri="{BB962C8B-B14F-4D97-AF65-F5344CB8AC3E}">
        <p14:creationId xmlns:p14="http://schemas.microsoft.com/office/powerpoint/2010/main" val="16453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7603-133D-5061-B614-A1B7FE885A5A}"/>
              </a:ext>
            </a:extLst>
          </p:cNvPr>
          <p:cNvSpPr>
            <a:spLocks noGrp="1"/>
          </p:cNvSpPr>
          <p:nvPr>
            <p:ph type="title"/>
          </p:nvPr>
        </p:nvSpPr>
        <p:spPr/>
        <p:txBody>
          <a:bodyPr/>
          <a:lstStyle/>
          <a:p>
            <a:r>
              <a:rPr lang="en-US" dirty="0"/>
              <a:t>Chatbot Flow</a:t>
            </a:r>
          </a:p>
        </p:txBody>
      </p:sp>
      <p:pic>
        <p:nvPicPr>
          <p:cNvPr id="9" name="Picture 8">
            <a:extLst>
              <a:ext uri="{FF2B5EF4-FFF2-40B4-BE49-F238E27FC236}">
                <a16:creationId xmlns:a16="http://schemas.microsoft.com/office/drawing/2014/main" id="{40DF4657-8F82-5DF3-68FF-AC8C31523A2A}"/>
              </a:ext>
            </a:extLst>
          </p:cNvPr>
          <p:cNvPicPr>
            <a:picLocks noChangeAspect="1"/>
          </p:cNvPicPr>
          <p:nvPr/>
        </p:nvPicPr>
        <p:blipFill>
          <a:blip r:embed="rId2"/>
          <a:stretch>
            <a:fillRect/>
          </a:stretch>
        </p:blipFill>
        <p:spPr>
          <a:xfrm>
            <a:off x="1789888" y="1423707"/>
            <a:ext cx="8677073" cy="4819324"/>
          </a:xfrm>
          <a:prstGeom prst="rect">
            <a:avLst/>
          </a:prstGeom>
        </p:spPr>
      </p:pic>
      <p:sp>
        <p:nvSpPr>
          <p:cNvPr id="3" name="Rectangle 2">
            <a:extLst>
              <a:ext uri="{FF2B5EF4-FFF2-40B4-BE49-F238E27FC236}">
                <a16:creationId xmlns:a16="http://schemas.microsoft.com/office/drawing/2014/main" id="{AA1DA5DA-FF56-9BFA-6BC4-D0ED9B7CFE23}"/>
              </a:ext>
            </a:extLst>
          </p:cNvPr>
          <p:cNvSpPr/>
          <p:nvPr/>
        </p:nvSpPr>
        <p:spPr>
          <a:xfrm>
            <a:off x="8444740" y="1041404"/>
            <a:ext cx="2169042" cy="1425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Blend flatten circle</a:t>
            </a:r>
          </a:p>
        </p:txBody>
      </p:sp>
      <p:pic>
        <p:nvPicPr>
          <p:cNvPr id="5" name="Picture 4">
            <a:extLst>
              <a:ext uri="{FF2B5EF4-FFF2-40B4-BE49-F238E27FC236}">
                <a16:creationId xmlns:a16="http://schemas.microsoft.com/office/drawing/2014/main" id="{FAE157ED-D00A-BD07-49E1-784832297AB4}"/>
              </a:ext>
            </a:extLst>
          </p:cNvPr>
          <p:cNvPicPr>
            <a:picLocks noChangeAspect="1"/>
          </p:cNvPicPr>
          <p:nvPr/>
        </p:nvPicPr>
        <p:blipFill>
          <a:blip r:embed="rId3"/>
          <a:stretch>
            <a:fillRect/>
          </a:stretch>
        </p:blipFill>
        <p:spPr>
          <a:xfrm>
            <a:off x="10466961" y="1089498"/>
            <a:ext cx="1230375" cy="1377725"/>
          </a:xfrm>
          <a:prstGeom prst="rect">
            <a:avLst/>
          </a:prstGeom>
        </p:spPr>
      </p:pic>
    </p:spTree>
    <p:extLst>
      <p:ext uri="{BB962C8B-B14F-4D97-AF65-F5344CB8AC3E}">
        <p14:creationId xmlns:p14="http://schemas.microsoft.com/office/powerpoint/2010/main" val="3211522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API Integration</a:t>
            </a:r>
          </a:p>
        </p:txBody>
      </p:sp>
      <p:sp>
        <p:nvSpPr>
          <p:cNvPr id="3" name="Content Placeholder 2"/>
          <p:cNvSpPr>
            <a:spLocks noGrp="1"/>
          </p:cNvSpPr>
          <p:nvPr>
            <p:ph idx="1"/>
          </p:nvPr>
        </p:nvSpPr>
        <p:spPr/>
        <p:txBody>
          <a:bodyPr/>
          <a:lstStyle/>
          <a:p>
            <a:r>
              <a:rPr dirty="0"/>
              <a:t>The chatbot interacts with LLMs via APIs like OpenAI API.</a:t>
            </a:r>
          </a:p>
          <a:p>
            <a:r>
              <a:rPr dirty="0" err="1"/>
              <a:t>FastAPI</a:t>
            </a:r>
            <a:r>
              <a:rPr dirty="0"/>
              <a:t> </a:t>
            </a:r>
            <a:r>
              <a:rPr lang="en-US" dirty="0"/>
              <a:t>routes </a:t>
            </a:r>
            <a:r>
              <a:rPr dirty="0"/>
              <a:t>incoming requests from the ReactJS client asynchronously and passes them to LangChain.</a:t>
            </a:r>
          </a:p>
          <a:p>
            <a:r>
              <a:rPr dirty="0"/>
              <a:t>Environment variables (.env) are used to securely manage API keys for OpenAI, loaded via python-</a:t>
            </a:r>
            <a:r>
              <a:rPr dirty="0" err="1"/>
              <a:t>dotenv</a:t>
            </a:r>
            <a:r>
              <a:rPr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AEE5AA-8032-607E-41A3-DA4DC685A5D8}"/>
              </a:ext>
            </a:extLst>
          </p:cNvPr>
          <p:cNvSpPr>
            <a:spLocks noGrp="1"/>
          </p:cNvSpPr>
          <p:nvPr>
            <p:ph type="body" sz="quarter" idx="22"/>
          </p:nvPr>
        </p:nvSpPr>
        <p:spPr/>
        <p:txBody>
          <a:bodyPr/>
          <a:lstStyle/>
          <a:p>
            <a:r>
              <a:rPr lang="en-US" dirty="0"/>
              <a:t>Q&amp;A</a:t>
            </a:r>
          </a:p>
        </p:txBody>
      </p:sp>
      <p:sp>
        <p:nvSpPr>
          <p:cNvPr id="8" name="Text Placeholder 7">
            <a:extLst>
              <a:ext uri="{FF2B5EF4-FFF2-40B4-BE49-F238E27FC236}">
                <a16:creationId xmlns:a16="http://schemas.microsoft.com/office/drawing/2014/main" id="{A40A9DDE-FD1C-887D-6190-70CD277D63F7}"/>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BFCF71AF-9AAC-ACFA-12F8-63BC3032017B}"/>
              </a:ext>
            </a:extLst>
          </p:cNvPr>
          <p:cNvSpPr>
            <a:spLocks noGrp="1"/>
          </p:cNvSpPr>
          <p:nvPr>
            <p:ph type="body" sz="quarter" idx="24"/>
          </p:nvPr>
        </p:nvSpPr>
        <p:spPr/>
        <p:txBody>
          <a:bodyPr/>
          <a:lstStyle/>
          <a:p>
            <a:endParaRPr lang="en-US"/>
          </a:p>
        </p:txBody>
      </p:sp>
      <p:sp>
        <p:nvSpPr>
          <p:cNvPr id="5" name="Footer Placeholder 4">
            <a:extLst>
              <a:ext uri="{FF2B5EF4-FFF2-40B4-BE49-F238E27FC236}">
                <a16:creationId xmlns:a16="http://schemas.microsoft.com/office/drawing/2014/main" id="{ED0695BC-F0F7-4534-1C19-7252E34C5CD6}"/>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5AFE9C-9BAF-6A35-E8C1-92E7C8E2CADC}"/>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9</a:t>
            </a:fld>
            <a:endParaRPr lang="en-US"/>
          </a:p>
        </p:txBody>
      </p:sp>
    </p:spTree>
    <p:extLst>
      <p:ext uri="{BB962C8B-B14F-4D97-AF65-F5344CB8AC3E}">
        <p14:creationId xmlns:p14="http://schemas.microsoft.com/office/powerpoint/2010/main" val="31651851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2614</TotalTime>
  <Words>417</Words>
  <Application>Microsoft Office PowerPoint</Application>
  <PresentationFormat>Widescreen</PresentationFormat>
  <Paragraphs>66</Paragraphs>
  <Slides>10</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vt:i4>
      </vt:variant>
    </vt:vector>
  </HeadingPairs>
  <TitlesOfParts>
    <vt:vector size="23" baseType="lpstr">
      <vt:lpstr>Aptos</vt:lpstr>
      <vt:lpstr>Aptos Display</vt:lpstr>
      <vt:lpstr>Aptos Mono</vt:lpstr>
      <vt:lpstr>Arial</vt:lpstr>
      <vt:lpstr>Arial Nova</vt:lpstr>
      <vt:lpstr>Calibri</vt:lpstr>
      <vt:lpstr>Poppins</vt:lpstr>
      <vt:lpstr>Poppins Black</vt:lpstr>
      <vt:lpstr>Poppins Light</vt:lpstr>
      <vt:lpstr>Poppins Medium</vt:lpstr>
      <vt:lpstr>Wingdings</vt:lpstr>
      <vt:lpstr>1_Office Theme</vt:lpstr>
      <vt:lpstr>2_Office Theme</vt:lpstr>
      <vt:lpstr>PowerPoint Presentation</vt:lpstr>
      <vt:lpstr>PowerPoint Presentation</vt:lpstr>
      <vt:lpstr>What is a Chatbot?</vt:lpstr>
      <vt:lpstr>Generative AI</vt:lpstr>
      <vt:lpstr>Chatbot and LangChain Framework</vt:lpstr>
      <vt:lpstr>PowerPoint Presentation</vt:lpstr>
      <vt:lpstr>Chatbot Flow</vt:lpstr>
      <vt:lpstr>API Integration</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11</cp:revision>
  <dcterms:created xsi:type="dcterms:W3CDTF">2013-01-27T09:14:16Z</dcterms:created>
  <dcterms:modified xsi:type="dcterms:W3CDTF">2024-10-07T17:07:35Z</dcterms:modified>
  <cp:category/>
</cp:coreProperties>
</file>